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256" r:id="rId2"/>
    <p:sldId id="352" r:id="rId3"/>
    <p:sldId id="295" r:id="rId4"/>
    <p:sldId id="298" r:id="rId5"/>
    <p:sldId id="353" r:id="rId6"/>
    <p:sldId id="287" r:id="rId7"/>
    <p:sldId id="355" r:id="rId8"/>
    <p:sldId id="367" r:id="rId9"/>
    <p:sldId id="343" r:id="rId10"/>
    <p:sldId id="345" r:id="rId11"/>
    <p:sldId id="277" r:id="rId12"/>
    <p:sldId id="368" r:id="rId13"/>
    <p:sldId id="268" r:id="rId14"/>
    <p:sldId id="282" r:id="rId15"/>
    <p:sldId id="359" r:id="rId16"/>
    <p:sldId id="346" r:id="rId17"/>
    <p:sldId id="339" r:id="rId18"/>
    <p:sldId id="340" r:id="rId19"/>
    <p:sldId id="301" r:id="rId20"/>
    <p:sldId id="291" r:id="rId21"/>
    <p:sldId id="293" r:id="rId22"/>
    <p:sldId id="257" r:id="rId23"/>
    <p:sldId id="309" r:id="rId24"/>
    <p:sldId id="358" r:id="rId25"/>
    <p:sldId id="356" r:id="rId26"/>
    <p:sldId id="323" r:id="rId27"/>
    <p:sldId id="324" r:id="rId28"/>
    <p:sldId id="325" r:id="rId29"/>
    <p:sldId id="326" r:id="rId30"/>
    <p:sldId id="348" r:id="rId31"/>
    <p:sldId id="363" r:id="rId32"/>
    <p:sldId id="360" r:id="rId33"/>
    <p:sldId id="361" r:id="rId34"/>
    <p:sldId id="362" r:id="rId35"/>
    <p:sldId id="365" r:id="rId36"/>
    <p:sldId id="364" r:id="rId37"/>
    <p:sldId id="366" r:id="rId38"/>
    <p:sldId id="322" r:id="rId39"/>
    <p:sldId id="327" r:id="rId40"/>
    <p:sldId id="330" r:id="rId41"/>
    <p:sldId id="331" r:id="rId42"/>
    <p:sldId id="329" r:id="rId43"/>
    <p:sldId id="328" r:id="rId44"/>
    <p:sldId id="332" r:id="rId45"/>
    <p:sldId id="296" r:id="rId46"/>
    <p:sldId id="297" r:id="rId47"/>
    <p:sldId id="349" r:id="rId48"/>
    <p:sldId id="294" r:id="rId49"/>
    <p:sldId id="281" r:id="rId50"/>
    <p:sldId id="354" r:id="rId51"/>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autoAdjust="0"/>
    <p:restoredTop sz="94687" autoAdjust="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11298"/>
    </p:cViewPr>
  </p:sorterViewPr>
  <p:notesViewPr>
    <p:cSldViewPr>
      <p:cViewPr>
        <p:scale>
          <a:sx n="110" d="100"/>
          <a:sy n="110" d="100"/>
        </p:scale>
        <p:origin x="-2358" y="30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73251C-3C67-4B8C-90E8-DB3122DA15A3}" type="datetimeFigureOut">
              <a:rPr lang="en-GB" smtClean="0"/>
              <a:pPr/>
              <a:t>30/10/2014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E1A1E-A380-4AA6-906D-A7057D03309A}" type="slidenum">
              <a:rPr lang="en-GB" smtClean="0"/>
              <a:pPr/>
              <a:t>‹nr.›</a:t>
            </a:fld>
            <a:endParaRPr lang="en-GB" dirty="0"/>
          </a:p>
        </p:txBody>
      </p:sp>
    </p:spTree>
    <p:extLst>
      <p:ext uri="{BB962C8B-B14F-4D97-AF65-F5344CB8AC3E}">
        <p14:creationId xmlns:p14="http://schemas.microsoft.com/office/powerpoint/2010/main" xmlns="" val="101008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71DE1A1E-A380-4AA6-906D-A7057D03309A}" type="slidenum">
              <a:rPr lang="en-GB" smtClean="0"/>
              <a:pPr/>
              <a:t>1</a:t>
            </a:fld>
            <a:endParaRPr lang="en-GB" dirty="0"/>
          </a:p>
        </p:txBody>
      </p:sp>
    </p:spTree>
    <p:extLst>
      <p:ext uri="{BB962C8B-B14F-4D97-AF65-F5344CB8AC3E}">
        <p14:creationId xmlns:p14="http://schemas.microsoft.com/office/powerpoint/2010/main" xmlns="" val="283318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14</a:t>
            </a:fld>
            <a:endParaRPr lang="en-GB" dirty="0"/>
          </a:p>
        </p:txBody>
      </p:sp>
    </p:spTree>
    <p:extLst>
      <p:ext uri="{BB962C8B-B14F-4D97-AF65-F5344CB8AC3E}">
        <p14:creationId xmlns:p14="http://schemas.microsoft.com/office/powerpoint/2010/main" xmlns="" val="2585361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DE1A1E-A380-4AA6-906D-A7057D03309A}" type="slidenum">
              <a:rPr lang="en-GB" smtClean="0"/>
              <a:pPr/>
              <a:t>15</a:t>
            </a:fld>
            <a:endParaRPr lang="en-GB" dirty="0"/>
          </a:p>
        </p:txBody>
      </p:sp>
    </p:spTree>
    <p:extLst>
      <p:ext uri="{BB962C8B-B14F-4D97-AF65-F5344CB8AC3E}">
        <p14:creationId xmlns:p14="http://schemas.microsoft.com/office/powerpoint/2010/main" xmlns="" val="3483502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16</a:t>
            </a:fld>
            <a:endParaRPr lang="en-GB" dirty="0"/>
          </a:p>
        </p:txBody>
      </p:sp>
    </p:spTree>
    <p:extLst>
      <p:ext uri="{BB962C8B-B14F-4D97-AF65-F5344CB8AC3E}">
        <p14:creationId xmlns:p14="http://schemas.microsoft.com/office/powerpoint/2010/main" xmlns="" val="3483502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17</a:t>
            </a:fld>
            <a:endParaRPr lang="en-GB" dirty="0"/>
          </a:p>
        </p:txBody>
      </p:sp>
    </p:spTree>
    <p:extLst>
      <p:ext uri="{BB962C8B-B14F-4D97-AF65-F5344CB8AC3E}">
        <p14:creationId xmlns:p14="http://schemas.microsoft.com/office/powerpoint/2010/main" xmlns="" val="1435971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18</a:t>
            </a:fld>
            <a:endParaRPr lang="en-GB" dirty="0"/>
          </a:p>
        </p:txBody>
      </p:sp>
    </p:spTree>
    <p:extLst>
      <p:ext uri="{BB962C8B-B14F-4D97-AF65-F5344CB8AC3E}">
        <p14:creationId xmlns:p14="http://schemas.microsoft.com/office/powerpoint/2010/main" xmlns="" val="1814434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19</a:t>
            </a:fld>
            <a:endParaRPr lang="en-GB" dirty="0"/>
          </a:p>
        </p:txBody>
      </p:sp>
    </p:spTree>
    <p:extLst>
      <p:ext uri="{BB962C8B-B14F-4D97-AF65-F5344CB8AC3E}">
        <p14:creationId xmlns:p14="http://schemas.microsoft.com/office/powerpoint/2010/main" xmlns="" val="4202998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a:p>
            <a:endParaRPr lang="en-GB" dirty="0" smtClean="0"/>
          </a:p>
        </p:txBody>
      </p:sp>
      <p:sp>
        <p:nvSpPr>
          <p:cNvPr id="4" name="Slide Number Placeholder 3"/>
          <p:cNvSpPr>
            <a:spLocks noGrp="1"/>
          </p:cNvSpPr>
          <p:nvPr>
            <p:ph type="sldNum" sz="quarter" idx="10"/>
          </p:nvPr>
        </p:nvSpPr>
        <p:spPr/>
        <p:txBody>
          <a:bodyPr/>
          <a:lstStyle/>
          <a:p>
            <a:fld id="{71DE1A1E-A380-4AA6-906D-A7057D03309A}" type="slidenum">
              <a:rPr lang="en-GB" smtClean="0"/>
              <a:pPr/>
              <a:t>20</a:t>
            </a:fld>
            <a:endParaRPr lang="en-GB" dirty="0"/>
          </a:p>
        </p:txBody>
      </p:sp>
    </p:spTree>
    <p:extLst>
      <p:ext uri="{BB962C8B-B14F-4D97-AF65-F5344CB8AC3E}">
        <p14:creationId xmlns:p14="http://schemas.microsoft.com/office/powerpoint/2010/main" xmlns="" val="452909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21</a:t>
            </a:fld>
            <a:endParaRPr lang="en-GB" dirty="0"/>
          </a:p>
        </p:txBody>
      </p:sp>
    </p:spTree>
    <p:extLst>
      <p:ext uri="{BB962C8B-B14F-4D97-AF65-F5344CB8AC3E}">
        <p14:creationId xmlns:p14="http://schemas.microsoft.com/office/powerpoint/2010/main" xmlns="" val="2362112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pPr marL="228600" indent="-228600">
              <a:buFont typeface="+mj-lt"/>
              <a:buAutoNum type="arabicPeriod"/>
            </a:pPr>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71DE1A1E-A380-4AA6-906D-A7057D03309A}" type="slidenum">
              <a:rPr lang="en-GB" smtClean="0"/>
              <a:pPr/>
              <a:t>22</a:t>
            </a:fld>
            <a:endParaRPr lang="en-GB" dirty="0"/>
          </a:p>
        </p:txBody>
      </p:sp>
    </p:spTree>
    <p:extLst>
      <p:ext uri="{BB962C8B-B14F-4D97-AF65-F5344CB8AC3E}">
        <p14:creationId xmlns:p14="http://schemas.microsoft.com/office/powerpoint/2010/main" xmlns="" val="810939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23</a:t>
            </a:fld>
            <a:endParaRPr lang="en-GB" dirty="0"/>
          </a:p>
        </p:txBody>
      </p:sp>
    </p:spTree>
    <p:extLst>
      <p:ext uri="{BB962C8B-B14F-4D97-AF65-F5344CB8AC3E}">
        <p14:creationId xmlns:p14="http://schemas.microsoft.com/office/powerpoint/2010/main" xmlns="" val="149519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3</a:t>
            </a:fld>
            <a:endParaRPr lang="en-GB" dirty="0"/>
          </a:p>
        </p:txBody>
      </p:sp>
    </p:spTree>
    <p:extLst>
      <p:ext uri="{BB962C8B-B14F-4D97-AF65-F5344CB8AC3E}">
        <p14:creationId xmlns:p14="http://schemas.microsoft.com/office/powerpoint/2010/main" xmlns="" val="3043191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25</a:t>
            </a:fld>
            <a:endParaRPr lang="en-GB" dirty="0"/>
          </a:p>
        </p:txBody>
      </p:sp>
    </p:spTree>
    <p:extLst>
      <p:ext uri="{BB962C8B-B14F-4D97-AF65-F5344CB8AC3E}">
        <p14:creationId xmlns:p14="http://schemas.microsoft.com/office/powerpoint/2010/main" xmlns="" val="2480429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26</a:t>
            </a:fld>
            <a:endParaRPr lang="en-GB" dirty="0"/>
          </a:p>
        </p:txBody>
      </p:sp>
    </p:spTree>
    <p:extLst>
      <p:ext uri="{BB962C8B-B14F-4D97-AF65-F5344CB8AC3E}">
        <p14:creationId xmlns:p14="http://schemas.microsoft.com/office/powerpoint/2010/main" xmlns="" val="1998776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27</a:t>
            </a:fld>
            <a:endParaRPr lang="en-GB" dirty="0"/>
          </a:p>
        </p:txBody>
      </p:sp>
    </p:spTree>
    <p:extLst>
      <p:ext uri="{BB962C8B-B14F-4D97-AF65-F5344CB8AC3E}">
        <p14:creationId xmlns:p14="http://schemas.microsoft.com/office/powerpoint/2010/main" xmlns="" val="3619107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28</a:t>
            </a:fld>
            <a:endParaRPr lang="en-GB" dirty="0"/>
          </a:p>
        </p:txBody>
      </p:sp>
    </p:spTree>
    <p:extLst>
      <p:ext uri="{BB962C8B-B14F-4D97-AF65-F5344CB8AC3E}">
        <p14:creationId xmlns:p14="http://schemas.microsoft.com/office/powerpoint/2010/main" xmlns="" val="3333824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29</a:t>
            </a:fld>
            <a:endParaRPr lang="en-GB" dirty="0"/>
          </a:p>
        </p:txBody>
      </p:sp>
    </p:spTree>
    <p:extLst>
      <p:ext uri="{BB962C8B-B14F-4D97-AF65-F5344CB8AC3E}">
        <p14:creationId xmlns:p14="http://schemas.microsoft.com/office/powerpoint/2010/main" xmlns="" val="983623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30</a:t>
            </a:fld>
            <a:endParaRPr lang="en-GB" dirty="0"/>
          </a:p>
        </p:txBody>
      </p:sp>
    </p:spTree>
    <p:extLst>
      <p:ext uri="{BB962C8B-B14F-4D97-AF65-F5344CB8AC3E}">
        <p14:creationId xmlns:p14="http://schemas.microsoft.com/office/powerpoint/2010/main" xmlns="" val="1040949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38</a:t>
            </a:fld>
            <a:endParaRPr lang="en-GB" dirty="0"/>
          </a:p>
        </p:txBody>
      </p:sp>
    </p:spTree>
    <p:extLst>
      <p:ext uri="{BB962C8B-B14F-4D97-AF65-F5344CB8AC3E}">
        <p14:creationId xmlns:p14="http://schemas.microsoft.com/office/powerpoint/2010/main" xmlns="" val="1652291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39</a:t>
            </a:fld>
            <a:endParaRPr lang="en-GB" dirty="0"/>
          </a:p>
        </p:txBody>
      </p:sp>
    </p:spTree>
    <p:extLst>
      <p:ext uri="{BB962C8B-B14F-4D97-AF65-F5344CB8AC3E}">
        <p14:creationId xmlns:p14="http://schemas.microsoft.com/office/powerpoint/2010/main" xmlns="" val="3762127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40</a:t>
            </a:fld>
            <a:endParaRPr lang="en-GB" dirty="0"/>
          </a:p>
        </p:txBody>
      </p:sp>
    </p:spTree>
    <p:extLst>
      <p:ext uri="{BB962C8B-B14F-4D97-AF65-F5344CB8AC3E}">
        <p14:creationId xmlns:p14="http://schemas.microsoft.com/office/powerpoint/2010/main" xmlns="" val="4097806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41</a:t>
            </a:fld>
            <a:endParaRPr lang="en-GB" dirty="0"/>
          </a:p>
        </p:txBody>
      </p:sp>
    </p:spTree>
    <p:extLst>
      <p:ext uri="{BB962C8B-B14F-4D97-AF65-F5344CB8AC3E}">
        <p14:creationId xmlns:p14="http://schemas.microsoft.com/office/powerpoint/2010/main" xmlns="" val="232581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4</a:t>
            </a:fld>
            <a:endParaRPr lang="en-GB" dirty="0"/>
          </a:p>
        </p:txBody>
      </p:sp>
    </p:spTree>
    <p:extLst>
      <p:ext uri="{BB962C8B-B14F-4D97-AF65-F5344CB8AC3E}">
        <p14:creationId xmlns:p14="http://schemas.microsoft.com/office/powerpoint/2010/main" xmlns="" val="2605504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42</a:t>
            </a:fld>
            <a:endParaRPr lang="en-GB" dirty="0"/>
          </a:p>
        </p:txBody>
      </p:sp>
    </p:spTree>
    <p:extLst>
      <p:ext uri="{BB962C8B-B14F-4D97-AF65-F5344CB8AC3E}">
        <p14:creationId xmlns:p14="http://schemas.microsoft.com/office/powerpoint/2010/main" xmlns="" val="1683382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43</a:t>
            </a:fld>
            <a:endParaRPr lang="en-GB" dirty="0"/>
          </a:p>
        </p:txBody>
      </p:sp>
    </p:spTree>
    <p:extLst>
      <p:ext uri="{BB962C8B-B14F-4D97-AF65-F5344CB8AC3E}">
        <p14:creationId xmlns:p14="http://schemas.microsoft.com/office/powerpoint/2010/main" xmlns="" val="3569780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44</a:t>
            </a:fld>
            <a:endParaRPr lang="en-GB" dirty="0"/>
          </a:p>
        </p:txBody>
      </p:sp>
    </p:spTree>
    <p:extLst>
      <p:ext uri="{BB962C8B-B14F-4D97-AF65-F5344CB8AC3E}">
        <p14:creationId xmlns:p14="http://schemas.microsoft.com/office/powerpoint/2010/main" xmlns="" val="1290627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45</a:t>
            </a:fld>
            <a:endParaRPr lang="en-GB" dirty="0"/>
          </a:p>
        </p:txBody>
      </p:sp>
    </p:spTree>
    <p:extLst>
      <p:ext uri="{BB962C8B-B14F-4D97-AF65-F5344CB8AC3E}">
        <p14:creationId xmlns:p14="http://schemas.microsoft.com/office/powerpoint/2010/main" xmlns="" val="3635879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46</a:t>
            </a:fld>
            <a:endParaRPr lang="en-GB" dirty="0"/>
          </a:p>
        </p:txBody>
      </p:sp>
    </p:spTree>
    <p:extLst>
      <p:ext uri="{BB962C8B-B14F-4D97-AF65-F5344CB8AC3E}">
        <p14:creationId xmlns:p14="http://schemas.microsoft.com/office/powerpoint/2010/main" xmlns="" val="3712400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47</a:t>
            </a:fld>
            <a:endParaRPr lang="en-GB" dirty="0"/>
          </a:p>
        </p:txBody>
      </p:sp>
    </p:spTree>
    <p:extLst>
      <p:ext uri="{BB962C8B-B14F-4D97-AF65-F5344CB8AC3E}">
        <p14:creationId xmlns:p14="http://schemas.microsoft.com/office/powerpoint/2010/main" xmlns="" val="3745162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48</a:t>
            </a:fld>
            <a:endParaRPr lang="en-GB" dirty="0"/>
          </a:p>
        </p:txBody>
      </p:sp>
    </p:spTree>
    <p:extLst>
      <p:ext uri="{BB962C8B-B14F-4D97-AF65-F5344CB8AC3E}">
        <p14:creationId xmlns:p14="http://schemas.microsoft.com/office/powerpoint/2010/main" xmlns="" val="3512663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DE1A1E-A380-4AA6-906D-A7057D03309A}" type="slidenum">
              <a:rPr lang="en-GB" smtClean="0"/>
              <a:pPr/>
              <a:t>49</a:t>
            </a:fld>
            <a:endParaRPr lang="en-GB" dirty="0"/>
          </a:p>
        </p:txBody>
      </p:sp>
    </p:spTree>
    <p:extLst>
      <p:ext uri="{BB962C8B-B14F-4D97-AF65-F5344CB8AC3E}">
        <p14:creationId xmlns:p14="http://schemas.microsoft.com/office/powerpoint/2010/main" xmlns="" val="1609345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50</a:t>
            </a:fld>
            <a:endParaRPr lang="en-GB" dirty="0"/>
          </a:p>
        </p:txBody>
      </p:sp>
    </p:spTree>
    <p:extLst>
      <p:ext uri="{BB962C8B-B14F-4D97-AF65-F5344CB8AC3E}">
        <p14:creationId xmlns:p14="http://schemas.microsoft.com/office/powerpoint/2010/main" xmlns="" val="19383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DE1A1E-A380-4AA6-906D-A7057D03309A}" type="slidenum">
              <a:rPr lang="en-GB" smtClean="0"/>
              <a:pPr/>
              <a:t>5</a:t>
            </a:fld>
            <a:endParaRPr lang="en-GB" dirty="0"/>
          </a:p>
        </p:txBody>
      </p:sp>
    </p:spTree>
    <p:extLst>
      <p:ext uri="{BB962C8B-B14F-4D97-AF65-F5344CB8AC3E}">
        <p14:creationId xmlns:p14="http://schemas.microsoft.com/office/powerpoint/2010/main" xmlns="" val="41490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DE1A1E-A380-4AA6-906D-A7057D03309A}" type="slidenum">
              <a:rPr lang="en-GB" smtClean="0"/>
              <a:pPr/>
              <a:t>6</a:t>
            </a:fld>
            <a:endParaRPr lang="en-GB" dirty="0"/>
          </a:p>
        </p:txBody>
      </p:sp>
    </p:spTree>
    <p:extLst>
      <p:ext uri="{BB962C8B-B14F-4D97-AF65-F5344CB8AC3E}">
        <p14:creationId xmlns:p14="http://schemas.microsoft.com/office/powerpoint/2010/main" xmlns="" val="174160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71DE1A1E-A380-4AA6-906D-A7057D03309A}" type="slidenum">
              <a:rPr lang="en-GB" smtClean="0"/>
              <a:pPr/>
              <a:t>9</a:t>
            </a:fld>
            <a:endParaRPr lang="en-GB" dirty="0"/>
          </a:p>
        </p:txBody>
      </p:sp>
    </p:spTree>
    <p:extLst>
      <p:ext uri="{BB962C8B-B14F-4D97-AF65-F5344CB8AC3E}">
        <p14:creationId xmlns:p14="http://schemas.microsoft.com/office/powerpoint/2010/main" xmlns="" val="2267368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71DE1A1E-A380-4AA6-906D-A7057D03309A}" type="slidenum">
              <a:rPr lang="en-GB" smtClean="0"/>
              <a:pPr/>
              <a:t>10</a:t>
            </a:fld>
            <a:endParaRPr lang="en-GB" dirty="0"/>
          </a:p>
        </p:txBody>
      </p:sp>
    </p:spTree>
    <p:extLst>
      <p:ext uri="{BB962C8B-B14F-4D97-AF65-F5344CB8AC3E}">
        <p14:creationId xmlns:p14="http://schemas.microsoft.com/office/powerpoint/2010/main" xmlns="" val="1091799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DE1A1E-A380-4AA6-906D-A7057D03309A}" type="slidenum">
              <a:rPr lang="en-GB" smtClean="0"/>
              <a:pPr/>
              <a:t>11</a:t>
            </a:fld>
            <a:endParaRPr lang="en-GB" dirty="0"/>
          </a:p>
        </p:txBody>
      </p:sp>
    </p:spTree>
    <p:extLst>
      <p:ext uri="{BB962C8B-B14F-4D97-AF65-F5344CB8AC3E}">
        <p14:creationId xmlns:p14="http://schemas.microsoft.com/office/powerpoint/2010/main" xmlns="" val="284402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71DE1A1E-A380-4AA6-906D-A7057D03309A}" type="slidenum">
              <a:rPr lang="en-GB" smtClean="0"/>
              <a:pPr/>
              <a:t>13</a:t>
            </a:fld>
            <a:endParaRPr lang="en-GB" dirty="0"/>
          </a:p>
        </p:txBody>
      </p:sp>
    </p:spTree>
    <p:extLst>
      <p:ext uri="{BB962C8B-B14F-4D97-AF65-F5344CB8AC3E}">
        <p14:creationId xmlns:p14="http://schemas.microsoft.com/office/powerpoint/2010/main" xmlns="" val="404699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921021-C841-4CAD-9BCE-56F8A539E74F}" type="datetimeFigureOut">
              <a:rPr lang="en-GB" smtClean="0"/>
              <a:pPr/>
              <a:t>30/10/2014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629A4B-F252-4350-9446-D1AD725C337C}" type="slidenum">
              <a:rPr lang="en-GB" smtClean="0"/>
              <a:pPr/>
              <a:t>‹nr.›</a:t>
            </a:fld>
            <a:endParaRPr lang="en-GB"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21021-C841-4CAD-9BCE-56F8A539E74F}" type="datetimeFigureOut">
              <a:rPr lang="en-GB" smtClean="0"/>
              <a:pPr/>
              <a:t>30/10/2014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629A4B-F252-4350-9446-D1AD725C337C}" type="slidenum">
              <a:rPr lang="en-GB" smtClean="0"/>
              <a:pPr/>
              <a:t>‹nr.›</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21021-C841-4CAD-9BCE-56F8A539E74F}" type="datetimeFigureOut">
              <a:rPr lang="en-GB" smtClean="0"/>
              <a:pPr/>
              <a:t>30/10/2014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629A4B-F252-4350-9446-D1AD725C337C}" type="slidenum">
              <a:rPr lang="en-GB" smtClean="0"/>
              <a:pPr/>
              <a:t>‹nr.›</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21021-C841-4CAD-9BCE-56F8A539E74F}" type="datetimeFigureOut">
              <a:rPr lang="en-GB" smtClean="0"/>
              <a:pPr/>
              <a:t>30/10/2014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629A4B-F252-4350-9446-D1AD725C337C}" type="slidenum">
              <a:rPr lang="en-GB" smtClean="0"/>
              <a:pPr/>
              <a:t>‹nr.›</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921021-C841-4CAD-9BCE-56F8A539E74F}" type="datetimeFigureOut">
              <a:rPr lang="en-GB" smtClean="0"/>
              <a:pPr/>
              <a:t>30/10/2014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629A4B-F252-4350-9446-D1AD725C337C}" type="slidenum">
              <a:rPr lang="en-GB" smtClean="0"/>
              <a:pPr/>
              <a:t>‹nr.›</a:t>
            </a:fld>
            <a:endParaRPr lang="en-GB"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21021-C841-4CAD-9BCE-56F8A539E74F}" type="datetimeFigureOut">
              <a:rPr lang="en-GB" smtClean="0"/>
              <a:pPr/>
              <a:t>30/10/2014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629A4B-F252-4350-9446-D1AD725C337C}" type="slidenum">
              <a:rPr lang="en-GB" smtClean="0"/>
              <a:pPr/>
              <a:t>‹nr.›</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21021-C841-4CAD-9BCE-56F8A539E74F}" type="datetimeFigureOut">
              <a:rPr lang="en-GB" smtClean="0"/>
              <a:pPr/>
              <a:t>30/10/2014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629A4B-F252-4350-9446-D1AD725C337C}" type="slidenum">
              <a:rPr lang="en-GB" smtClean="0"/>
              <a:pPr/>
              <a:t>‹nr.›</a:t>
            </a:fld>
            <a:endParaRPr lang="en-GB"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921021-C841-4CAD-9BCE-56F8A539E74F}" type="datetimeFigureOut">
              <a:rPr lang="en-GB" smtClean="0"/>
              <a:pPr/>
              <a:t>30/10/2014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629A4B-F252-4350-9446-D1AD725C337C}" type="slidenum">
              <a:rPr lang="en-GB" smtClean="0"/>
              <a:pPr/>
              <a:t>‹nr.›</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21021-C841-4CAD-9BCE-56F8A539E74F}" type="datetimeFigureOut">
              <a:rPr lang="en-GB" smtClean="0"/>
              <a:pPr/>
              <a:t>30/10/2014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629A4B-F252-4350-9446-D1AD725C337C}" type="slidenum">
              <a:rPr lang="en-GB" smtClean="0"/>
              <a:pPr/>
              <a:t>‹nr.›</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21021-C841-4CAD-9BCE-56F8A539E74F}" type="datetimeFigureOut">
              <a:rPr lang="en-GB" smtClean="0"/>
              <a:pPr/>
              <a:t>30/10/2014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629A4B-F252-4350-9446-D1AD725C337C}" type="slidenum">
              <a:rPr lang="en-GB" smtClean="0"/>
              <a:pPr/>
              <a:t>‹nr.›</a:t>
            </a:fld>
            <a:endParaRPr lang="en-GB"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21021-C841-4CAD-9BCE-56F8A539E74F}" type="datetimeFigureOut">
              <a:rPr lang="en-GB" smtClean="0"/>
              <a:pPr/>
              <a:t>30/10/2014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629A4B-F252-4350-9446-D1AD725C337C}" type="slidenum">
              <a:rPr lang="en-GB" smtClean="0"/>
              <a:pPr/>
              <a:t>‹nr.›</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5921021-C841-4CAD-9BCE-56F8A539E74F}" type="datetimeFigureOut">
              <a:rPr lang="en-GB" smtClean="0"/>
              <a:pPr/>
              <a:t>30/10/2014</a:t>
            </a:fld>
            <a:endParaRPr lang="en-GB"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GB"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B629A4B-F252-4350-9446-D1AD725C337C}" type="slidenum">
              <a:rPr lang="en-GB" smtClean="0"/>
              <a:pPr/>
              <a:t>‹nr.›</a:t>
            </a:fld>
            <a:endParaRPr lang="en-GB"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p@learning.aau.d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perry@ruc.d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kap@learning.aau.dk"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68960"/>
            <a:ext cx="7543800" cy="1872208"/>
          </a:xfrm>
          <a:ln>
            <a:solidFill>
              <a:srgbClr val="0070C0"/>
            </a:solidFill>
          </a:ln>
        </p:spPr>
        <p:txBody>
          <a:bodyPr/>
          <a:lstStyle/>
          <a:p>
            <a:r>
              <a:rPr lang="en-GB" sz="7200" dirty="0" smtClean="0"/>
              <a:t/>
            </a:r>
            <a:br>
              <a:rPr lang="en-GB" sz="7200" dirty="0" smtClean="0"/>
            </a:br>
            <a:r>
              <a:rPr lang="en-GB" sz="8800" dirty="0" smtClean="0"/>
              <a:t>Trust </a:t>
            </a:r>
            <a:r>
              <a:rPr lang="en-GB" sz="8800" dirty="0"/>
              <a:t>&amp; Distrust </a:t>
            </a:r>
            <a:endParaRPr lang="en-GB" sz="8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5085184"/>
            <a:ext cx="7554416" cy="1224136"/>
          </a:xfrm>
          <a:ln>
            <a:solidFill>
              <a:srgbClr val="0070C0"/>
            </a:solidFill>
          </a:ln>
        </p:spPr>
        <p:txBody>
          <a:bodyPr>
            <a:noAutofit/>
          </a:bodyPr>
          <a:lstStyle/>
          <a:p>
            <a:pPr algn="ctr"/>
            <a:r>
              <a:rPr lang="en-GB" sz="3200" b="1" dirty="0" smtClean="0">
                <a:latin typeface="Calibri" panose="020F0502020204030204" pitchFamily="34" charset="0"/>
              </a:rPr>
              <a:t>Kevin Anthony Perry</a:t>
            </a:r>
          </a:p>
          <a:p>
            <a:pPr algn="ctr"/>
            <a:r>
              <a:rPr lang="en-GB" sz="3200" b="1" dirty="0" smtClean="0">
                <a:solidFill>
                  <a:srgbClr val="C00000"/>
                </a:solidFill>
                <a:latin typeface="Calibri" panose="020F0502020204030204" pitchFamily="34" charset="0"/>
                <a:hlinkClick r:id="rId3"/>
              </a:rPr>
              <a:t>kap@learning.aau.dk</a:t>
            </a:r>
            <a:r>
              <a:rPr lang="en-GB" sz="3200" b="1" dirty="0" smtClean="0">
                <a:solidFill>
                  <a:srgbClr val="C00000"/>
                </a:solidFill>
                <a:latin typeface="Calibri" panose="020F0502020204030204" pitchFamily="34" charset="0"/>
              </a:rPr>
              <a:t> </a:t>
            </a:r>
            <a:r>
              <a:rPr lang="en-GB" sz="3200" b="1" dirty="0" smtClean="0">
                <a:solidFill>
                  <a:srgbClr val="C00000"/>
                </a:solidFill>
                <a:latin typeface="+mj-lt"/>
              </a:rPr>
              <a:t> </a:t>
            </a:r>
            <a:endParaRPr lang="en-GB" sz="3200" dirty="0">
              <a:solidFill>
                <a:srgbClr val="C00000"/>
              </a:solidFill>
              <a:latin typeface="+mj-lt"/>
            </a:endParaRPr>
          </a:p>
        </p:txBody>
      </p:sp>
    </p:spTree>
    <p:extLst>
      <p:ext uri="{BB962C8B-B14F-4D97-AF65-F5344CB8AC3E}">
        <p14:creationId xmlns:p14="http://schemas.microsoft.com/office/powerpoint/2010/main" xmlns="" val="2394590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29200"/>
            <a:ext cx="7770440" cy="943000"/>
          </a:xfrm>
        </p:spPr>
        <p:txBody>
          <a:bodyPr>
            <a:normAutofit/>
          </a:bodyPr>
          <a:lstStyle/>
          <a:p>
            <a:r>
              <a:rPr lang="en-GB" sz="4000" dirty="0" smtClean="0"/>
              <a:t>Questionable Definition …</a:t>
            </a:r>
            <a:endParaRPr lang="en-GB" sz="4000" dirty="0"/>
          </a:p>
        </p:txBody>
      </p:sp>
      <p:sp>
        <p:nvSpPr>
          <p:cNvPr id="3" name="Content Placeholder 2"/>
          <p:cNvSpPr>
            <a:spLocks noGrp="1"/>
          </p:cNvSpPr>
          <p:nvPr>
            <p:ph idx="1"/>
          </p:nvPr>
        </p:nvSpPr>
        <p:spPr>
          <a:xfrm>
            <a:off x="762000" y="685800"/>
            <a:ext cx="7543800" cy="4615408"/>
          </a:xfrm>
          <a:ln>
            <a:solidFill>
              <a:srgbClr val="7030A0"/>
            </a:solidFill>
          </a:ln>
        </p:spPr>
        <p:txBody>
          <a:bodyPr>
            <a:normAutofit/>
          </a:bodyPr>
          <a:lstStyle/>
          <a:p>
            <a:r>
              <a:rPr lang="en-GB" sz="3200" dirty="0" smtClean="0">
                <a:latin typeface="Calibri" panose="020F0502020204030204" pitchFamily="34" charset="0"/>
              </a:rPr>
              <a:t>Static </a:t>
            </a:r>
            <a:r>
              <a:rPr lang="en-GB" sz="3200" dirty="0">
                <a:latin typeface="Calibri" panose="020F0502020204030204" pitchFamily="34" charset="0"/>
              </a:rPr>
              <a:t>view of trust (or trusting</a:t>
            </a:r>
            <a:r>
              <a:rPr lang="en-GB" sz="3200" dirty="0" smtClean="0">
                <a:latin typeface="Calibri" panose="020F0502020204030204" pitchFamily="34" charset="0"/>
              </a:rPr>
              <a:t>)</a:t>
            </a:r>
          </a:p>
          <a:p>
            <a:pPr marL="0" indent="0">
              <a:buNone/>
            </a:pPr>
            <a:endParaRPr lang="en-GB" sz="1400" dirty="0">
              <a:latin typeface="Calibri" panose="020F0502020204030204" pitchFamily="34" charset="0"/>
            </a:endParaRPr>
          </a:p>
          <a:p>
            <a:r>
              <a:rPr lang="en-GB" sz="3200" dirty="0" smtClean="0">
                <a:latin typeface="Calibri" panose="020F0502020204030204" pitchFamily="34" charset="0"/>
              </a:rPr>
              <a:t>Excludes  agency …</a:t>
            </a:r>
          </a:p>
          <a:p>
            <a:pPr marL="0" indent="0">
              <a:buNone/>
            </a:pPr>
            <a:endParaRPr lang="en-GB" sz="1400" dirty="0" smtClean="0">
              <a:latin typeface="Calibri" panose="020F0502020204030204" pitchFamily="34" charset="0"/>
            </a:endParaRPr>
          </a:p>
          <a:p>
            <a:r>
              <a:rPr lang="en-GB" sz="3200" dirty="0" smtClean="0">
                <a:latin typeface="Calibri" panose="020F0502020204030204" pitchFamily="34" charset="0"/>
              </a:rPr>
              <a:t>Excludes the process perspective of trust</a:t>
            </a:r>
          </a:p>
          <a:p>
            <a:pPr marL="0" indent="0">
              <a:buNone/>
            </a:pPr>
            <a:endParaRPr lang="en-GB" sz="1400" dirty="0">
              <a:latin typeface="Calibri" panose="020F0502020204030204" pitchFamily="34" charset="0"/>
            </a:endParaRPr>
          </a:p>
          <a:p>
            <a:r>
              <a:rPr lang="en-GB" sz="3200" dirty="0" smtClean="0">
                <a:latin typeface="Calibri" panose="020F0502020204030204" pitchFamily="34" charset="0"/>
              </a:rPr>
              <a:t>Conceptualises trust </a:t>
            </a:r>
            <a:r>
              <a:rPr lang="en-GB" sz="3200" dirty="0">
                <a:latin typeface="Calibri" panose="020F0502020204030204" pitchFamily="34" charset="0"/>
              </a:rPr>
              <a:t>and distrust at the opposite ends of the same continuum.</a:t>
            </a:r>
            <a:r>
              <a:rPr lang="en-GB" dirty="0">
                <a:latin typeface="Calibri" panose="020F0502020204030204" pitchFamily="34" charset="0"/>
              </a:rPr>
              <a:t> </a:t>
            </a:r>
          </a:p>
        </p:txBody>
      </p:sp>
    </p:spTree>
    <p:extLst>
      <p:ext uri="{BB962C8B-B14F-4D97-AF65-F5344CB8AC3E}">
        <p14:creationId xmlns:p14="http://schemas.microsoft.com/office/powerpoint/2010/main" xmlns="" val="3980715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69160"/>
            <a:ext cx="6781800" cy="1303040"/>
          </a:xfrm>
        </p:spPr>
        <p:txBody>
          <a:bodyPr>
            <a:normAutofit fontScale="90000"/>
          </a:bodyPr>
          <a:lstStyle/>
          <a:p>
            <a:r>
              <a:rPr lang="en-GB" sz="4400" dirty="0" smtClean="0"/>
              <a:t>Trust &amp; distrust as cultural frames … </a:t>
            </a:r>
            <a:endParaRPr lang="en-GB" sz="4400" dirty="0"/>
          </a:p>
        </p:txBody>
      </p:sp>
      <p:pic>
        <p:nvPicPr>
          <p:cNvPr id="3075" name="Picture 3" descr="C:\Users\Kevin\AppData\Local\Microsoft\Windows\Temporary Internet Files\Content.IE5\1JTS8MMZ\MP90040740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692696"/>
            <a:ext cx="7632847" cy="4176464"/>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1999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Frames – Framing …</a:t>
            </a:r>
            <a:endParaRPr lang="en-GB" dirty="0"/>
          </a:p>
        </p:txBody>
      </p:sp>
      <p:sp>
        <p:nvSpPr>
          <p:cNvPr id="3" name="Content Placeholder 2"/>
          <p:cNvSpPr>
            <a:spLocks noGrp="1"/>
          </p:cNvSpPr>
          <p:nvPr>
            <p:ph idx="1"/>
          </p:nvPr>
        </p:nvSpPr>
        <p:spPr>
          <a:xfrm>
            <a:off x="762000" y="685800"/>
            <a:ext cx="7543800" cy="4687416"/>
          </a:xfrm>
          <a:ln>
            <a:solidFill>
              <a:schemeClr val="accent1"/>
            </a:solidFill>
          </a:ln>
        </p:spPr>
        <p:txBody>
          <a:bodyPr>
            <a:normAutofit/>
          </a:bodyPr>
          <a:lstStyle/>
          <a:p>
            <a:r>
              <a:rPr lang="en-GB" dirty="0" smtClean="0">
                <a:latin typeface="Calibri" panose="020F0502020204030204" pitchFamily="34" charset="0"/>
              </a:rPr>
              <a:t>‘Framing’ (applying frames) can be understood as a concept used to describe the mechanism by which we make sense of  &amp; organise the world.  </a:t>
            </a:r>
          </a:p>
          <a:p>
            <a:r>
              <a:rPr lang="en-GB" dirty="0" smtClean="0">
                <a:latin typeface="Calibri" panose="020F0502020204030204" pitchFamily="34" charset="0"/>
              </a:rPr>
              <a:t>Frames reflect: ‘norms’, values, culture and preconceived ideas of social groups and act as frames of reference …</a:t>
            </a:r>
          </a:p>
          <a:p>
            <a:r>
              <a:rPr lang="en-GB" dirty="0" smtClean="0">
                <a:latin typeface="Calibri" panose="020F0502020204030204" pitchFamily="34" charset="0"/>
              </a:rPr>
              <a:t>Framing helps us to understand and explain the situation or to figure out: “what is it that’s going on here” </a:t>
            </a:r>
            <a:r>
              <a:rPr lang="en-GB" sz="1600" dirty="0" smtClean="0">
                <a:latin typeface="Calibri" panose="020F0502020204030204" pitchFamily="34" charset="0"/>
              </a:rPr>
              <a:t>(Goffman, 1974:08).</a:t>
            </a:r>
            <a:r>
              <a:rPr lang="en-GB" dirty="0" smtClean="0">
                <a:latin typeface="Calibri" panose="020F0502020204030204" pitchFamily="34" charset="0"/>
              </a:rPr>
              <a:t> </a:t>
            </a:r>
          </a:p>
          <a:p>
            <a:r>
              <a:rPr lang="en-GB" dirty="0" smtClean="0">
                <a:latin typeface="Calibri" panose="020F0502020204030204" pitchFamily="34" charset="0"/>
              </a:rPr>
              <a:t>Frames determine how we define and deal with situations &amp; people (provide strategies of action). </a:t>
            </a:r>
            <a:endParaRPr lang="en-GB" dirty="0">
              <a:latin typeface="Calibri" panose="020F0502020204030204" pitchFamily="34" charset="0"/>
            </a:endParaRPr>
          </a:p>
        </p:txBody>
      </p:sp>
    </p:spTree>
    <p:extLst>
      <p:ext uri="{BB962C8B-B14F-4D97-AF65-F5344CB8AC3E}">
        <p14:creationId xmlns:p14="http://schemas.microsoft.com/office/powerpoint/2010/main" xmlns="" val="608833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45224"/>
            <a:ext cx="7488832" cy="798984"/>
          </a:xfrm>
        </p:spPr>
        <p:txBody>
          <a:bodyPr>
            <a:normAutofit/>
          </a:bodyPr>
          <a:lstStyle/>
          <a:p>
            <a:r>
              <a:rPr lang="en-GB" sz="4000" dirty="0" smtClean="0"/>
              <a:t>Implies that culture provides …    </a:t>
            </a:r>
            <a:endParaRPr lang="en-GB" sz="4000" dirty="0"/>
          </a:p>
        </p:txBody>
      </p:sp>
      <p:sp>
        <p:nvSpPr>
          <p:cNvPr id="3" name="Content Placeholder 2"/>
          <p:cNvSpPr>
            <a:spLocks noGrp="1"/>
          </p:cNvSpPr>
          <p:nvPr>
            <p:ph idx="1"/>
          </p:nvPr>
        </p:nvSpPr>
        <p:spPr>
          <a:xfrm>
            <a:off x="762000" y="548680"/>
            <a:ext cx="7543800" cy="5040560"/>
          </a:xfrm>
          <a:ln>
            <a:solidFill>
              <a:schemeClr val="accent1"/>
            </a:solidFill>
          </a:ln>
        </p:spPr>
        <p:txBody>
          <a:bodyPr>
            <a:noAutofit/>
          </a:bodyPr>
          <a:lstStyle/>
          <a:p>
            <a:r>
              <a:rPr lang="en-GB" dirty="0" smtClean="0">
                <a:latin typeface="Calibri" panose="020F0502020204030204" pitchFamily="34" charset="0"/>
                <a:cs typeface="Calibri" pitchFamily="34" charset="0"/>
              </a:rPr>
              <a:t>A toolbox </a:t>
            </a:r>
            <a:r>
              <a:rPr lang="en-GB" dirty="0">
                <a:latin typeface="Calibri" panose="020F0502020204030204" pitchFamily="34" charset="0"/>
                <a:cs typeface="Calibri" pitchFamily="34" charset="0"/>
              </a:rPr>
              <a:t>of habits, skills, and </a:t>
            </a:r>
            <a:r>
              <a:rPr lang="en-GB" dirty="0" smtClean="0">
                <a:latin typeface="Calibri" panose="020F0502020204030204" pitchFamily="34" charset="0"/>
                <a:cs typeface="Calibri" pitchFamily="34" charset="0"/>
              </a:rPr>
              <a:t>styles including distrust &amp; trust. </a:t>
            </a:r>
            <a:endParaRPr lang="en-GB" dirty="0">
              <a:latin typeface="Calibri" panose="020F0502020204030204" pitchFamily="34" charset="0"/>
              <a:cs typeface="Calibri" pitchFamily="34" charset="0"/>
            </a:endParaRPr>
          </a:p>
          <a:p>
            <a:pPr marL="0" indent="0">
              <a:buNone/>
            </a:pPr>
            <a:endParaRPr lang="en-GB" sz="1100" dirty="0">
              <a:latin typeface="Calibri" panose="020F0502020204030204" pitchFamily="34" charset="0"/>
              <a:cs typeface="Calibri" pitchFamily="34" charset="0"/>
            </a:endParaRPr>
          </a:p>
          <a:p>
            <a:r>
              <a:rPr lang="en-GB" dirty="0" smtClean="0">
                <a:latin typeface="Calibri" panose="020F0502020204030204" pitchFamily="34" charset="0"/>
                <a:cs typeface="Calibri" pitchFamily="34" charset="0"/>
              </a:rPr>
              <a:t>D &amp; T = </a:t>
            </a:r>
            <a:r>
              <a:rPr lang="en-GB" dirty="0">
                <a:latin typeface="Calibri" panose="020F0502020204030204" pitchFamily="34" charset="0"/>
                <a:cs typeface="Calibri" pitchFamily="34" charset="0"/>
              </a:rPr>
              <a:t>conscious decisions made by </a:t>
            </a:r>
            <a:r>
              <a:rPr lang="en-GB" dirty="0" smtClean="0">
                <a:latin typeface="Calibri" panose="020F0502020204030204" pitchFamily="34" charset="0"/>
                <a:cs typeface="Calibri" pitchFamily="34" charset="0"/>
              </a:rPr>
              <a:t>actors as </a:t>
            </a:r>
            <a:r>
              <a:rPr lang="en-GB" dirty="0">
                <a:latin typeface="Calibri" panose="020F0502020204030204" pitchFamily="34" charset="0"/>
                <a:cs typeface="Calibri" pitchFamily="34" charset="0"/>
              </a:rPr>
              <a:t>strategies of action. </a:t>
            </a:r>
            <a:endParaRPr lang="da-DK" dirty="0">
              <a:latin typeface="Calibri" panose="020F0502020204030204" pitchFamily="34" charset="0"/>
              <a:cs typeface="Calibri" pitchFamily="34" charset="0"/>
            </a:endParaRPr>
          </a:p>
          <a:p>
            <a:pPr marL="0" indent="0">
              <a:buNone/>
            </a:pPr>
            <a:endParaRPr lang="en-GB" sz="1100" dirty="0" smtClean="0">
              <a:latin typeface="Calibri" panose="020F0502020204030204" pitchFamily="34" charset="0"/>
              <a:cs typeface="Calibri" pitchFamily="34" charset="0"/>
            </a:endParaRPr>
          </a:p>
          <a:p>
            <a:r>
              <a:rPr lang="en-GB" dirty="0" smtClean="0">
                <a:latin typeface="Calibri" panose="020F0502020204030204" pitchFamily="34" charset="0"/>
                <a:cs typeface="Calibri" pitchFamily="34" charset="0"/>
              </a:rPr>
              <a:t>Actors use tools (resources) to tackle </a:t>
            </a:r>
            <a:r>
              <a:rPr lang="en-GB" dirty="0">
                <a:latin typeface="Calibri" panose="020F0502020204030204" pitchFamily="34" charset="0"/>
                <a:cs typeface="Calibri" pitchFamily="34" charset="0"/>
              </a:rPr>
              <a:t>different situations </a:t>
            </a:r>
            <a:endParaRPr lang="en-GB" dirty="0" smtClean="0">
              <a:latin typeface="Calibri" panose="020F0502020204030204" pitchFamily="34" charset="0"/>
              <a:cs typeface="Calibri" pitchFamily="34" charset="0"/>
            </a:endParaRPr>
          </a:p>
          <a:p>
            <a:pPr marL="0" indent="0">
              <a:buNone/>
            </a:pPr>
            <a:endParaRPr lang="en-GB" sz="1100" dirty="0">
              <a:latin typeface="Calibri" panose="020F0502020204030204" pitchFamily="34" charset="0"/>
              <a:cs typeface="Calibri" pitchFamily="34" charset="0"/>
            </a:endParaRPr>
          </a:p>
          <a:p>
            <a:r>
              <a:rPr lang="en-GB" dirty="0" smtClean="0">
                <a:latin typeface="Calibri" panose="020F0502020204030204" pitchFamily="34" charset="0"/>
                <a:cs typeface="Calibri" pitchFamily="34" charset="0"/>
              </a:rPr>
              <a:t>D &amp; T = primary frames used to define others </a:t>
            </a:r>
            <a:r>
              <a:rPr lang="en-GB" dirty="0">
                <a:latin typeface="Calibri" panose="020F0502020204030204" pitchFamily="34" charset="0"/>
                <a:cs typeface="Calibri" pitchFamily="34" charset="0"/>
              </a:rPr>
              <a:t>and </a:t>
            </a:r>
            <a:r>
              <a:rPr lang="en-GB" dirty="0" smtClean="0">
                <a:latin typeface="Calibri" panose="020F0502020204030204" pitchFamily="34" charset="0"/>
                <a:cs typeface="Calibri" pitchFamily="34" charset="0"/>
              </a:rPr>
              <a:t>relationships</a:t>
            </a:r>
          </a:p>
          <a:p>
            <a:pPr marL="0" indent="0">
              <a:buNone/>
            </a:pPr>
            <a:endParaRPr lang="en-GB" sz="1100" dirty="0">
              <a:latin typeface="Calibri" panose="020F0502020204030204" pitchFamily="34" charset="0"/>
              <a:cs typeface="Calibri" pitchFamily="34" charset="0"/>
            </a:endParaRPr>
          </a:p>
          <a:p>
            <a:r>
              <a:rPr lang="en-GB" dirty="0" smtClean="0">
                <a:latin typeface="Calibri" panose="020F0502020204030204" pitchFamily="34" charset="0"/>
                <a:cs typeface="Calibri" pitchFamily="34" charset="0"/>
              </a:rPr>
              <a:t>Actors can expand their ‘toolbox’ through experience &amp; learning</a:t>
            </a:r>
            <a:r>
              <a:rPr lang="en-GB" dirty="0">
                <a:latin typeface="Calibri" panose="020F0502020204030204" pitchFamily="34" charset="0"/>
              </a:rPr>
              <a:t> </a:t>
            </a:r>
            <a:r>
              <a:rPr lang="en-GB" dirty="0" smtClean="0">
                <a:latin typeface="Calibri" panose="020F0502020204030204" pitchFamily="34" charset="0"/>
              </a:rPr>
              <a:t>… (e.g. the cop)</a:t>
            </a:r>
          </a:p>
        </p:txBody>
      </p:sp>
    </p:spTree>
    <p:extLst>
      <p:ext uri="{BB962C8B-B14F-4D97-AF65-F5344CB8AC3E}">
        <p14:creationId xmlns:p14="http://schemas.microsoft.com/office/powerpoint/2010/main" xmlns="" val="3038392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89240"/>
            <a:ext cx="7554416" cy="582960"/>
          </a:xfrm>
        </p:spPr>
        <p:txBody>
          <a:bodyPr>
            <a:normAutofit fontScale="90000"/>
          </a:bodyPr>
          <a:lstStyle/>
          <a:p>
            <a:r>
              <a:rPr lang="en-GB" sz="4000" dirty="0" smtClean="0"/>
              <a:t>Definitions … </a:t>
            </a:r>
            <a:r>
              <a:rPr lang="en-GB" sz="4400" dirty="0" smtClean="0"/>
              <a:t> </a:t>
            </a:r>
            <a:endParaRPr lang="en-GB" sz="4400" dirty="0"/>
          </a:p>
        </p:txBody>
      </p:sp>
      <p:sp>
        <p:nvSpPr>
          <p:cNvPr id="3" name="Content Placeholder 2"/>
          <p:cNvSpPr>
            <a:spLocks noGrp="1"/>
          </p:cNvSpPr>
          <p:nvPr>
            <p:ph idx="1"/>
          </p:nvPr>
        </p:nvSpPr>
        <p:spPr>
          <a:xfrm>
            <a:off x="762000" y="685800"/>
            <a:ext cx="7543800" cy="4831432"/>
          </a:xfrm>
          <a:ln>
            <a:solidFill>
              <a:srgbClr val="FF0000"/>
            </a:solidFill>
          </a:ln>
        </p:spPr>
        <p:txBody>
          <a:bodyPr>
            <a:normAutofit lnSpcReduction="10000"/>
          </a:bodyPr>
          <a:lstStyle/>
          <a:p>
            <a:r>
              <a:rPr lang="en-GB" i="1" dirty="0" smtClean="0">
                <a:latin typeface="Calibri" panose="020F0502020204030204" pitchFamily="34" charset="0"/>
              </a:rPr>
              <a:t>Trust = “Confident </a:t>
            </a:r>
            <a:r>
              <a:rPr lang="en-GB" i="1" dirty="0">
                <a:latin typeface="Calibri" panose="020F0502020204030204" pitchFamily="34" charset="0"/>
              </a:rPr>
              <a:t>positive expectations”</a:t>
            </a:r>
            <a:r>
              <a:rPr lang="en-GB" dirty="0">
                <a:latin typeface="Calibri" panose="020F0502020204030204" pitchFamily="34" charset="0"/>
              </a:rPr>
              <a:t> </a:t>
            </a:r>
            <a:r>
              <a:rPr lang="en-GB" dirty="0" smtClean="0">
                <a:latin typeface="Calibri" panose="020F0502020204030204" pitchFamily="34" charset="0"/>
              </a:rPr>
              <a:t>(Lewicki </a:t>
            </a:r>
            <a:r>
              <a:rPr lang="en-GB" dirty="0">
                <a:latin typeface="Calibri" panose="020F0502020204030204" pitchFamily="34" charset="0"/>
              </a:rPr>
              <a:t>et al. </a:t>
            </a:r>
            <a:r>
              <a:rPr lang="en-GB" dirty="0" smtClean="0">
                <a:latin typeface="Calibri" panose="020F0502020204030204" pitchFamily="34" charset="0"/>
              </a:rPr>
              <a:t>1998:439)</a:t>
            </a:r>
          </a:p>
          <a:p>
            <a:pPr marL="0" indent="0">
              <a:buNone/>
            </a:pPr>
            <a:endParaRPr lang="en-GB" sz="1200" dirty="0">
              <a:latin typeface="Calibri" panose="020F0502020204030204" pitchFamily="34" charset="0"/>
            </a:endParaRPr>
          </a:p>
          <a:p>
            <a:r>
              <a:rPr lang="en-GB" dirty="0" smtClean="0">
                <a:latin typeface="Calibri" panose="020F0502020204030204" pitchFamily="34" charset="0"/>
              </a:rPr>
              <a:t>Distrust = </a:t>
            </a:r>
            <a:r>
              <a:rPr lang="en-GB" i="1" dirty="0" smtClean="0">
                <a:latin typeface="Calibri" panose="020F0502020204030204" pitchFamily="34" charset="0"/>
              </a:rPr>
              <a:t>“Confident </a:t>
            </a:r>
            <a:r>
              <a:rPr lang="en-GB" i="1" dirty="0">
                <a:latin typeface="Calibri" panose="020F0502020204030204" pitchFamily="34" charset="0"/>
              </a:rPr>
              <a:t>negative expectations”</a:t>
            </a:r>
            <a:r>
              <a:rPr lang="en-GB" dirty="0">
                <a:latin typeface="Calibri" panose="020F0502020204030204" pitchFamily="34" charset="0"/>
              </a:rPr>
              <a:t> </a:t>
            </a:r>
            <a:r>
              <a:rPr lang="en-GB" dirty="0" smtClean="0">
                <a:latin typeface="Calibri" panose="020F0502020204030204" pitchFamily="34" charset="0"/>
              </a:rPr>
              <a:t>(ibid). </a:t>
            </a:r>
            <a:endParaRPr lang="en-GB" dirty="0">
              <a:latin typeface="Calibri" panose="020F0502020204030204" pitchFamily="34" charset="0"/>
            </a:endParaRPr>
          </a:p>
          <a:p>
            <a:pPr marL="0" indent="0">
              <a:buNone/>
            </a:pPr>
            <a:endParaRPr lang="en-GB" sz="1200" dirty="0">
              <a:latin typeface="Calibri" panose="020F0502020204030204" pitchFamily="34" charset="0"/>
            </a:endParaRPr>
          </a:p>
          <a:p>
            <a:r>
              <a:rPr lang="en-GB" dirty="0" smtClean="0">
                <a:latin typeface="Calibri" panose="020F0502020204030204" pitchFamily="34" charset="0"/>
              </a:rPr>
              <a:t>Many </a:t>
            </a:r>
            <a:r>
              <a:rPr lang="en-GB" dirty="0">
                <a:latin typeface="Calibri" panose="020F0502020204030204" pitchFamily="34" charset="0"/>
              </a:rPr>
              <a:t>sides or dimensions to </a:t>
            </a:r>
            <a:r>
              <a:rPr lang="en-GB" dirty="0" smtClean="0">
                <a:latin typeface="Calibri" panose="020F0502020204030204" pitchFamily="34" charset="0"/>
              </a:rPr>
              <a:t>trust e.g. calculus-based</a:t>
            </a:r>
            <a:r>
              <a:rPr lang="en-GB" dirty="0">
                <a:latin typeface="Calibri" panose="020F0502020204030204" pitchFamily="34" charset="0"/>
              </a:rPr>
              <a:t>, knowledge-based or identification-based</a:t>
            </a:r>
            <a:r>
              <a:rPr lang="en-GB" dirty="0" smtClean="0">
                <a:latin typeface="Calibri" panose="020F0502020204030204" pitchFamily="34" charset="0"/>
              </a:rPr>
              <a:t>. </a:t>
            </a:r>
            <a:endParaRPr lang="en-GB" dirty="0">
              <a:latin typeface="Calibri" panose="020F0502020204030204" pitchFamily="34" charset="0"/>
            </a:endParaRPr>
          </a:p>
          <a:p>
            <a:pPr marL="0" indent="0">
              <a:buNone/>
            </a:pPr>
            <a:endParaRPr lang="en-GB" sz="1200" dirty="0">
              <a:latin typeface="Calibri" panose="020F0502020204030204" pitchFamily="34" charset="0"/>
            </a:endParaRPr>
          </a:p>
          <a:p>
            <a:r>
              <a:rPr lang="en-GB" dirty="0" smtClean="0">
                <a:latin typeface="Calibri" panose="020F0502020204030204" pitchFamily="34" charset="0"/>
              </a:rPr>
              <a:t>Social </a:t>
            </a:r>
            <a:r>
              <a:rPr lang="en-GB" dirty="0">
                <a:latin typeface="Calibri" panose="020F0502020204030204" pitchFamily="34" charset="0"/>
              </a:rPr>
              <a:t>actors use the different sides of trust and distrust to frame </a:t>
            </a:r>
            <a:r>
              <a:rPr lang="en-GB" dirty="0" smtClean="0">
                <a:latin typeface="Calibri" panose="020F0502020204030204" pitchFamily="34" charset="0"/>
              </a:rPr>
              <a:t>individuals </a:t>
            </a:r>
            <a:r>
              <a:rPr lang="en-GB" dirty="0">
                <a:latin typeface="Calibri" panose="020F0502020204030204" pitchFamily="34" charset="0"/>
              </a:rPr>
              <a:t>and social relations </a:t>
            </a:r>
            <a:r>
              <a:rPr lang="en-GB" dirty="0" smtClean="0">
                <a:latin typeface="Calibri" panose="020F0502020204030204" pitchFamily="34" charset="0"/>
              </a:rPr>
              <a:t>within the </a:t>
            </a:r>
            <a:r>
              <a:rPr lang="en-GB" dirty="0">
                <a:latin typeface="Calibri" panose="020F0502020204030204" pitchFamily="34" charset="0"/>
              </a:rPr>
              <a:t>context. </a:t>
            </a:r>
          </a:p>
          <a:p>
            <a:pPr marL="0" indent="0">
              <a:buNone/>
            </a:pPr>
            <a:endParaRPr lang="en-GB" sz="1100" dirty="0">
              <a:latin typeface="Calibri" panose="020F0502020204030204" pitchFamily="34" charset="0"/>
            </a:endParaRPr>
          </a:p>
          <a:p>
            <a:r>
              <a:rPr lang="en-GB" dirty="0" smtClean="0">
                <a:latin typeface="Calibri" panose="020F0502020204030204" pitchFamily="34" charset="0"/>
              </a:rPr>
              <a:t>T &amp; D not static = dynamic </a:t>
            </a:r>
            <a:r>
              <a:rPr lang="en-GB" dirty="0">
                <a:latin typeface="Calibri" panose="020F0502020204030204" pitchFamily="34" charset="0"/>
              </a:rPr>
              <a:t>mechanisms; tools with a repertoire of variations used by actors as and when required to fit the context.</a:t>
            </a:r>
          </a:p>
        </p:txBody>
      </p:sp>
    </p:spTree>
    <p:extLst>
      <p:ext uri="{BB962C8B-B14F-4D97-AF65-F5344CB8AC3E}">
        <p14:creationId xmlns:p14="http://schemas.microsoft.com/office/powerpoint/2010/main" xmlns="" val="2446076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17232"/>
            <a:ext cx="7554416" cy="654968"/>
          </a:xfrm>
        </p:spPr>
        <p:txBody>
          <a:bodyPr>
            <a:noAutofit/>
          </a:bodyPr>
          <a:lstStyle/>
          <a:p>
            <a:r>
              <a:rPr lang="en-GB" sz="4000" dirty="0" smtClean="0"/>
              <a:t>Standpoint … </a:t>
            </a:r>
            <a:endParaRPr lang="en-GB" sz="4000" dirty="0"/>
          </a:p>
        </p:txBody>
      </p:sp>
      <p:sp>
        <p:nvSpPr>
          <p:cNvPr id="3" name="Content Placeholder 2"/>
          <p:cNvSpPr>
            <a:spLocks noGrp="1"/>
          </p:cNvSpPr>
          <p:nvPr>
            <p:ph idx="1"/>
          </p:nvPr>
        </p:nvSpPr>
        <p:spPr>
          <a:xfrm>
            <a:off x="762000" y="685800"/>
            <a:ext cx="7543800" cy="4759424"/>
          </a:xfrm>
          <a:ln>
            <a:solidFill>
              <a:schemeClr val="accent1"/>
            </a:solidFill>
          </a:ln>
        </p:spPr>
        <p:txBody>
          <a:bodyPr/>
          <a:lstStyle/>
          <a:p>
            <a:pPr marL="0" indent="0" algn="ctr">
              <a:buNone/>
            </a:pPr>
            <a:r>
              <a:rPr lang="en-GB" sz="4000" dirty="0" smtClean="0">
                <a:latin typeface="Calibri" panose="020F0502020204030204" pitchFamily="34" charset="0"/>
              </a:rPr>
              <a:t>Trust &amp; </a:t>
            </a:r>
            <a:r>
              <a:rPr lang="en-GB" sz="4000" b="1" dirty="0" smtClean="0">
                <a:solidFill>
                  <a:srgbClr val="FF0000"/>
                </a:solidFill>
                <a:latin typeface="Calibri" panose="020F0502020204030204" pitchFamily="34" charset="0"/>
              </a:rPr>
              <a:t>distrust</a:t>
            </a:r>
            <a:r>
              <a:rPr lang="en-GB" sz="4000" dirty="0" smtClean="0">
                <a:latin typeface="Calibri" panose="020F0502020204030204" pitchFamily="34" charset="0"/>
              </a:rPr>
              <a:t> develop over time in the local context through a history of interaction between knowledgeable actors … </a:t>
            </a:r>
          </a:p>
          <a:p>
            <a:pPr marL="0" indent="0">
              <a:buNone/>
            </a:pPr>
            <a:endParaRPr lang="en-GB" sz="1200" dirty="0" smtClean="0"/>
          </a:p>
        </p:txBody>
      </p:sp>
    </p:spTree>
    <p:extLst>
      <p:ext uri="{BB962C8B-B14F-4D97-AF65-F5344CB8AC3E}">
        <p14:creationId xmlns:p14="http://schemas.microsoft.com/office/powerpoint/2010/main" xmlns="" val="2819021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373216"/>
            <a:ext cx="7920880" cy="798984"/>
          </a:xfrm>
        </p:spPr>
        <p:txBody>
          <a:bodyPr>
            <a:normAutofit/>
          </a:bodyPr>
          <a:lstStyle/>
          <a:p>
            <a:r>
              <a:rPr lang="en-GB" sz="4000" dirty="0" smtClean="0"/>
              <a:t>Implies a process perspective … e.g. </a:t>
            </a:r>
            <a:endParaRPr lang="en-GB" sz="4000" dirty="0"/>
          </a:p>
        </p:txBody>
      </p:sp>
      <p:sp>
        <p:nvSpPr>
          <p:cNvPr id="3" name="Content Placeholder 2"/>
          <p:cNvSpPr>
            <a:spLocks noGrp="1"/>
          </p:cNvSpPr>
          <p:nvPr>
            <p:ph idx="1"/>
          </p:nvPr>
        </p:nvSpPr>
        <p:spPr>
          <a:xfrm>
            <a:off x="762000" y="685800"/>
            <a:ext cx="7543800" cy="4687416"/>
          </a:xfrm>
          <a:ln>
            <a:solidFill>
              <a:schemeClr val="accent1"/>
            </a:solidFill>
          </a:ln>
        </p:spPr>
        <p:txBody>
          <a:bodyPr>
            <a:normAutofit/>
          </a:bodyPr>
          <a:lstStyle/>
          <a:p>
            <a:r>
              <a:rPr lang="en-GB" dirty="0" smtClean="0">
                <a:latin typeface="Calibri" panose="020F0502020204030204" pitchFamily="34" charset="0"/>
              </a:rPr>
              <a:t>Calculus-based (</a:t>
            </a:r>
            <a:r>
              <a:rPr lang="en-US" dirty="0" smtClean="0">
                <a:latin typeface="Calibri" panose="020F0502020204030204" pitchFamily="34" charset="0"/>
              </a:rPr>
              <a:t>initial/early </a:t>
            </a:r>
            <a:r>
              <a:rPr lang="en-US" dirty="0">
                <a:latin typeface="Calibri" panose="020F0502020204030204" pitchFamily="34" charset="0"/>
              </a:rPr>
              <a:t>phases of new </a:t>
            </a:r>
            <a:r>
              <a:rPr lang="en-US" dirty="0" smtClean="0">
                <a:latin typeface="Calibri" panose="020F0502020204030204" pitchFamily="34" charset="0"/>
              </a:rPr>
              <a:t>relationships)</a:t>
            </a:r>
          </a:p>
          <a:p>
            <a:pPr marL="0" indent="0">
              <a:buNone/>
            </a:pPr>
            <a:endParaRPr lang="en-GB" sz="1100" dirty="0" smtClean="0">
              <a:latin typeface="Calibri" panose="020F0502020204030204" pitchFamily="34" charset="0"/>
            </a:endParaRPr>
          </a:p>
          <a:p>
            <a:pPr marL="0" indent="0">
              <a:buNone/>
            </a:pPr>
            <a:endParaRPr lang="en-GB" sz="1200" dirty="0" smtClean="0">
              <a:latin typeface="Calibri" panose="020F0502020204030204" pitchFamily="34" charset="0"/>
            </a:endParaRPr>
          </a:p>
          <a:p>
            <a:r>
              <a:rPr lang="en-GB" dirty="0" smtClean="0">
                <a:latin typeface="Calibri" panose="020F0502020204030204" pitchFamily="34" charset="0"/>
              </a:rPr>
              <a:t>Knowledge-based (</a:t>
            </a:r>
            <a:r>
              <a:rPr lang="en-US" dirty="0">
                <a:latin typeface="Calibri" panose="020F0502020204030204" pitchFamily="34" charset="0"/>
              </a:rPr>
              <a:t>knowing the other well enough to be able to 'predict' their future </a:t>
            </a:r>
            <a:r>
              <a:rPr lang="en-US" dirty="0" smtClean="0">
                <a:latin typeface="Calibri" panose="020F0502020204030204" pitchFamily="34" charset="0"/>
              </a:rPr>
              <a:t>actions) </a:t>
            </a:r>
          </a:p>
          <a:p>
            <a:pPr marL="0" indent="0">
              <a:buNone/>
            </a:pPr>
            <a:endParaRPr lang="en-GB" sz="1100" dirty="0" smtClean="0">
              <a:latin typeface="Calibri" panose="020F0502020204030204" pitchFamily="34" charset="0"/>
            </a:endParaRPr>
          </a:p>
          <a:p>
            <a:r>
              <a:rPr lang="en-GB" dirty="0" smtClean="0">
                <a:latin typeface="Calibri" panose="020F0502020204030204" pitchFamily="34" charset="0"/>
              </a:rPr>
              <a:t>Identity-based or strong-trust (</a:t>
            </a:r>
            <a:r>
              <a:rPr lang="en-US" dirty="0">
                <a:latin typeface="Calibri" panose="020F0502020204030204" pitchFamily="34" charset="0"/>
              </a:rPr>
              <a:t>deep knowledge and understanding of the other </a:t>
            </a:r>
            <a:r>
              <a:rPr lang="en-US" dirty="0" smtClean="0">
                <a:latin typeface="Calibri" panose="020F0502020204030204" pitchFamily="34" charset="0"/>
              </a:rPr>
              <a:t>&amp; allows one agent  to substitute </a:t>
            </a:r>
            <a:r>
              <a:rPr lang="en-US" dirty="0">
                <a:latin typeface="Calibri" panose="020F0502020204030204" pitchFamily="34" charset="0"/>
              </a:rPr>
              <a:t>for </a:t>
            </a:r>
            <a:r>
              <a:rPr lang="en-US" dirty="0" smtClean="0">
                <a:latin typeface="Calibri" panose="020F0502020204030204" pitchFamily="34" charset="0"/>
              </a:rPr>
              <a:t>the</a:t>
            </a:r>
            <a:r>
              <a:rPr lang="da-DK" dirty="0">
                <a:latin typeface="Calibri" panose="020F0502020204030204" pitchFamily="34" charset="0"/>
              </a:rPr>
              <a:t> </a:t>
            </a:r>
            <a:r>
              <a:rPr lang="en-US" dirty="0" smtClean="0">
                <a:latin typeface="Calibri" panose="020F0502020204030204" pitchFamily="34" charset="0"/>
              </a:rPr>
              <a:t>other </a:t>
            </a:r>
            <a:r>
              <a:rPr lang="en-US" dirty="0">
                <a:latin typeface="Calibri" panose="020F0502020204030204" pitchFamily="34" charset="0"/>
              </a:rPr>
              <a:t>in interpersonal </a:t>
            </a:r>
            <a:r>
              <a:rPr lang="en-US" dirty="0" smtClean="0">
                <a:latin typeface="Calibri" panose="020F0502020204030204" pitchFamily="34" charset="0"/>
              </a:rPr>
              <a:t>transactions)</a:t>
            </a:r>
            <a:endParaRPr lang="en-GB" dirty="0">
              <a:latin typeface="Calibri" panose="020F0502020204030204" pitchFamily="34" charset="0"/>
            </a:endParaRPr>
          </a:p>
        </p:txBody>
      </p:sp>
    </p:spTree>
    <p:extLst>
      <p:ext uri="{BB962C8B-B14F-4D97-AF65-F5344CB8AC3E}">
        <p14:creationId xmlns:p14="http://schemas.microsoft.com/office/powerpoint/2010/main" xmlns="" val="867197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45224"/>
            <a:ext cx="7591148" cy="726976"/>
          </a:xfrm>
        </p:spPr>
        <p:txBody>
          <a:bodyPr>
            <a:normAutofit fontScale="90000"/>
          </a:bodyPr>
          <a:lstStyle/>
          <a:p>
            <a:r>
              <a:rPr lang="en-GB" sz="4400" dirty="0" smtClean="0"/>
              <a:t>Research context</a:t>
            </a:r>
            <a:endParaRPr lang="en-GB" sz="4400" dirty="0"/>
          </a:p>
        </p:txBody>
      </p:sp>
      <p:sp>
        <p:nvSpPr>
          <p:cNvPr id="3" name="Content Placeholder 2"/>
          <p:cNvSpPr>
            <a:spLocks noGrp="1"/>
          </p:cNvSpPr>
          <p:nvPr>
            <p:ph idx="1"/>
          </p:nvPr>
        </p:nvSpPr>
        <p:spPr>
          <a:xfrm>
            <a:off x="762000" y="685800"/>
            <a:ext cx="7543800" cy="4543400"/>
          </a:xfrm>
          <a:ln>
            <a:solidFill>
              <a:schemeClr val="accent1"/>
            </a:solidFill>
          </a:ln>
        </p:spPr>
        <p:txBody>
          <a:bodyPr/>
          <a:lstStyle/>
          <a:p>
            <a:pPr marL="0" indent="0">
              <a:buNone/>
            </a:pPr>
            <a:endParaRPr lang="en-GB" sz="1100" dirty="0" smtClean="0">
              <a:latin typeface="Calibri" pitchFamily="34" charset="0"/>
              <a:cs typeface="Calibri" pitchFamily="34" charset="0"/>
            </a:endParaRPr>
          </a:p>
          <a:p>
            <a:pPr marL="0" indent="0">
              <a:buNone/>
            </a:pPr>
            <a:endParaRPr lang="en-GB" sz="1100" dirty="0">
              <a:latin typeface="Calibri" pitchFamily="34" charset="0"/>
              <a:cs typeface="Calibri" pitchFamily="34" charset="0"/>
            </a:endParaRPr>
          </a:p>
          <a:p>
            <a:pPr marL="0" indent="0">
              <a:buNone/>
            </a:pPr>
            <a:endParaRPr lang="en-GB" sz="1100" dirty="0" smtClean="0">
              <a:latin typeface="Calibri" pitchFamily="34" charset="0"/>
              <a:cs typeface="Calibri" pitchFamily="34" charset="0"/>
            </a:endParaRPr>
          </a:p>
          <a:p>
            <a:pPr marL="0" indent="0" algn="ctr">
              <a:buNone/>
            </a:pPr>
            <a:endParaRPr lang="en-GB" dirty="0"/>
          </a:p>
          <a:p>
            <a:endParaRPr lang="en-GB" dirty="0"/>
          </a:p>
          <a:p>
            <a:endParaRPr lang="en-GB" dirty="0"/>
          </a:p>
        </p:txBody>
      </p:sp>
      <p:pic>
        <p:nvPicPr>
          <p:cNvPr id="1026" name="Picture 2" descr="C:\Users\Kevin\AppData\Local\Microsoft\Windows\Temporary Internet Files\Content.IE5\79H746PE\MP900443924[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308" y="692696"/>
            <a:ext cx="7560840" cy="4752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4834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73216"/>
            <a:ext cx="7554416" cy="798984"/>
          </a:xfrm>
        </p:spPr>
        <p:txBody>
          <a:bodyPr>
            <a:normAutofit/>
          </a:bodyPr>
          <a:lstStyle/>
          <a:p>
            <a:r>
              <a:rPr lang="en-GB" sz="4000" dirty="0" smtClean="0"/>
              <a:t>Common features</a:t>
            </a:r>
            <a:endParaRPr lang="en-GB" sz="4000" dirty="0"/>
          </a:p>
        </p:txBody>
      </p:sp>
      <p:sp>
        <p:nvSpPr>
          <p:cNvPr id="3" name="Content Placeholder 2"/>
          <p:cNvSpPr>
            <a:spLocks noGrp="1"/>
          </p:cNvSpPr>
          <p:nvPr>
            <p:ph idx="1"/>
          </p:nvPr>
        </p:nvSpPr>
        <p:spPr>
          <a:xfrm>
            <a:off x="762000" y="685800"/>
            <a:ext cx="7543800" cy="4831432"/>
          </a:xfrm>
          <a:ln>
            <a:solidFill>
              <a:srgbClr val="7030A0"/>
            </a:solidFill>
          </a:ln>
        </p:spPr>
        <p:txBody>
          <a:bodyPr/>
          <a:lstStyle/>
          <a:p>
            <a:r>
              <a:rPr lang="en-GB" dirty="0">
                <a:latin typeface="Calibri" pitchFamily="34" charset="0"/>
                <a:cs typeface="Calibri" pitchFamily="34" charset="0"/>
              </a:rPr>
              <a:t>Social unrest, vandalism, </a:t>
            </a:r>
            <a:r>
              <a:rPr lang="en-GB" dirty="0" smtClean="0">
                <a:latin typeface="Calibri" pitchFamily="34" charset="0"/>
                <a:cs typeface="Calibri" pitchFamily="34" charset="0"/>
              </a:rPr>
              <a:t>graffiti &amp; arson   </a:t>
            </a:r>
            <a:endParaRPr lang="en-GB" dirty="0">
              <a:latin typeface="Calibri" pitchFamily="34" charset="0"/>
              <a:cs typeface="Calibri" pitchFamily="34" charset="0"/>
            </a:endParaRPr>
          </a:p>
          <a:p>
            <a:r>
              <a:rPr lang="en-GB" dirty="0">
                <a:latin typeface="Calibri" pitchFamily="34" charset="0"/>
                <a:cs typeface="Calibri" pitchFamily="34" charset="0"/>
              </a:rPr>
              <a:t>Disadvantaged s</a:t>
            </a:r>
            <a:r>
              <a:rPr lang="en-GB" dirty="0" smtClean="0">
                <a:latin typeface="Calibri" pitchFamily="34" charset="0"/>
                <a:cs typeface="Calibri" pitchFamily="34" charset="0"/>
              </a:rPr>
              <a:t>tigmatised areas …</a:t>
            </a:r>
            <a:endParaRPr lang="en-GB" dirty="0">
              <a:latin typeface="Calibri" pitchFamily="34" charset="0"/>
              <a:cs typeface="Calibri" pitchFamily="34" charset="0"/>
            </a:endParaRPr>
          </a:p>
          <a:p>
            <a:r>
              <a:rPr lang="en-GB" dirty="0" smtClean="0">
                <a:latin typeface="Calibri" pitchFamily="34" charset="0"/>
                <a:cs typeface="Calibri" pitchFamily="34" charset="0"/>
              </a:rPr>
              <a:t>Negative </a:t>
            </a:r>
            <a:r>
              <a:rPr lang="en-GB" dirty="0">
                <a:latin typeface="Calibri" pitchFamily="34" charset="0"/>
                <a:cs typeface="Calibri" pitchFamily="34" charset="0"/>
              </a:rPr>
              <a:t>media and political </a:t>
            </a:r>
            <a:r>
              <a:rPr lang="en-GB" dirty="0" smtClean="0">
                <a:latin typeface="Calibri" pitchFamily="34" charset="0"/>
                <a:cs typeface="Calibri" pitchFamily="34" charset="0"/>
              </a:rPr>
              <a:t>attention </a:t>
            </a:r>
            <a:endParaRPr lang="en-GB" dirty="0">
              <a:latin typeface="Calibri" pitchFamily="34" charset="0"/>
              <a:cs typeface="Calibri" pitchFamily="34" charset="0"/>
            </a:endParaRPr>
          </a:p>
          <a:p>
            <a:r>
              <a:rPr lang="en-GB" dirty="0" smtClean="0">
                <a:latin typeface="Calibri" pitchFamily="34" charset="0"/>
                <a:cs typeface="Calibri" pitchFamily="34" charset="0"/>
              </a:rPr>
              <a:t>Target of L.A.’s “</a:t>
            </a:r>
            <a:r>
              <a:rPr lang="en-GB" dirty="0">
                <a:latin typeface="Calibri" pitchFamily="34" charset="0"/>
                <a:cs typeface="Calibri" pitchFamily="34" charset="0"/>
              </a:rPr>
              <a:t>integration” project </a:t>
            </a:r>
          </a:p>
          <a:p>
            <a:r>
              <a:rPr lang="en-GB" dirty="0" smtClean="0">
                <a:latin typeface="Calibri" pitchFamily="34" charset="0"/>
                <a:cs typeface="Calibri" pitchFamily="34" charset="0"/>
              </a:rPr>
              <a:t>Main goal ‘crime prevention’ with minority </a:t>
            </a:r>
            <a:r>
              <a:rPr lang="en-GB" dirty="0">
                <a:latin typeface="Calibri" pitchFamily="34" charset="0"/>
                <a:cs typeface="Calibri" pitchFamily="34" charset="0"/>
              </a:rPr>
              <a:t>ethnic boys and </a:t>
            </a:r>
            <a:r>
              <a:rPr lang="en-GB" dirty="0" smtClean="0">
                <a:latin typeface="Calibri" pitchFamily="34" charset="0"/>
                <a:cs typeface="Calibri" pitchFamily="34" charset="0"/>
              </a:rPr>
              <a:t>young men</a:t>
            </a:r>
            <a:endParaRPr lang="en-GB" dirty="0">
              <a:latin typeface="Calibri" pitchFamily="34" charset="0"/>
              <a:cs typeface="Calibri" pitchFamily="34" charset="0"/>
            </a:endParaRPr>
          </a:p>
          <a:p>
            <a:r>
              <a:rPr lang="en-GB" dirty="0">
                <a:latin typeface="Calibri" pitchFamily="34" charset="0"/>
                <a:cs typeface="Calibri" pitchFamily="34" charset="0"/>
              </a:rPr>
              <a:t>Suspicious milieu with </a:t>
            </a:r>
            <a:r>
              <a:rPr lang="en-GB" dirty="0" smtClean="0">
                <a:latin typeface="Calibri" pitchFamily="34" charset="0"/>
                <a:cs typeface="Calibri" pitchFamily="34" charset="0"/>
              </a:rPr>
              <a:t>distrust  </a:t>
            </a:r>
            <a:r>
              <a:rPr lang="en-GB" dirty="0">
                <a:latin typeface="Calibri" pitchFamily="34" charset="0"/>
                <a:cs typeface="Calibri" pitchFamily="34" charset="0"/>
              </a:rPr>
              <a:t>of outsiders – requires </a:t>
            </a:r>
            <a:r>
              <a:rPr lang="en-GB" dirty="0" smtClean="0">
                <a:latin typeface="Calibri" pitchFamily="34" charset="0"/>
                <a:cs typeface="Calibri" pitchFamily="34" charset="0"/>
              </a:rPr>
              <a:t>effort to </a:t>
            </a:r>
            <a:r>
              <a:rPr lang="en-GB" dirty="0">
                <a:latin typeface="Calibri" pitchFamily="34" charset="0"/>
                <a:cs typeface="Calibri" pitchFamily="34" charset="0"/>
              </a:rPr>
              <a:t>build </a:t>
            </a:r>
            <a:r>
              <a:rPr lang="en-GB" dirty="0" smtClean="0">
                <a:latin typeface="Calibri" pitchFamily="34" charset="0"/>
                <a:cs typeface="Calibri" pitchFamily="34" charset="0"/>
              </a:rPr>
              <a:t>and </a:t>
            </a:r>
            <a:r>
              <a:rPr lang="en-GB" dirty="0">
                <a:latin typeface="Calibri" pitchFamily="34" charset="0"/>
                <a:cs typeface="Calibri" pitchFamily="34" charset="0"/>
              </a:rPr>
              <a:t>maintain </a:t>
            </a:r>
            <a:r>
              <a:rPr lang="en-GB" dirty="0" smtClean="0">
                <a:latin typeface="Calibri" pitchFamily="34" charset="0"/>
                <a:cs typeface="Calibri" pitchFamily="34" charset="0"/>
              </a:rPr>
              <a:t>trust …</a:t>
            </a:r>
          </a:p>
          <a:p>
            <a:r>
              <a:rPr lang="en-GB" dirty="0" smtClean="0">
                <a:latin typeface="Calibri" pitchFamily="34" charset="0"/>
                <a:cs typeface="Calibri" pitchFamily="34" charset="0"/>
              </a:rPr>
              <a:t>Trust imperative to reach backstage areas …</a:t>
            </a:r>
            <a:endParaRPr lang="en-GB" dirty="0">
              <a:latin typeface="Calibri" pitchFamily="34" charset="0"/>
              <a:cs typeface="Calibri" pitchFamily="34" charset="0"/>
            </a:endParaRPr>
          </a:p>
        </p:txBody>
      </p:sp>
    </p:spTree>
    <p:extLst>
      <p:ext uri="{BB962C8B-B14F-4D97-AF65-F5344CB8AC3E}">
        <p14:creationId xmlns:p14="http://schemas.microsoft.com/office/powerpoint/2010/main" xmlns="" val="3088234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45224"/>
            <a:ext cx="7698432" cy="726976"/>
          </a:xfrm>
        </p:spPr>
        <p:txBody>
          <a:bodyPr>
            <a:normAutofit/>
          </a:bodyPr>
          <a:lstStyle/>
          <a:p>
            <a:r>
              <a:rPr lang="en-GB" sz="4000" dirty="0"/>
              <a:t>Approach to Data Collection </a:t>
            </a:r>
          </a:p>
        </p:txBody>
      </p:sp>
      <p:sp>
        <p:nvSpPr>
          <p:cNvPr id="3" name="Content Placeholder 2"/>
          <p:cNvSpPr>
            <a:spLocks noGrp="1"/>
          </p:cNvSpPr>
          <p:nvPr>
            <p:ph idx="1"/>
          </p:nvPr>
        </p:nvSpPr>
        <p:spPr>
          <a:xfrm>
            <a:off x="762000" y="685800"/>
            <a:ext cx="7543800" cy="4759424"/>
          </a:xfrm>
          <a:ln>
            <a:solidFill>
              <a:schemeClr val="accent6"/>
            </a:solidFill>
          </a:ln>
        </p:spPr>
        <p:txBody>
          <a:bodyPr>
            <a:normAutofit lnSpcReduction="10000"/>
          </a:bodyPr>
          <a:lstStyle/>
          <a:p>
            <a:endParaRPr lang="en-GB" sz="2800" dirty="0" smtClean="0"/>
          </a:p>
          <a:p>
            <a:r>
              <a:rPr lang="en-GB" sz="2800" dirty="0" smtClean="0">
                <a:latin typeface="Calibri" panose="020F0502020204030204" pitchFamily="34" charset="0"/>
              </a:rPr>
              <a:t>Nine </a:t>
            </a:r>
            <a:r>
              <a:rPr lang="en-GB" sz="2800" dirty="0">
                <a:latin typeface="Calibri" panose="020F0502020204030204" pitchFamily="34" charset="0"/>
              </a:rPr>
              <a:t>months of ethnographic fieldwork: </a:t>
            </a:r>
            <a:endParaRPr lang="en-GB" sz="2800" dirty="0" smtClean="0">
              <a:latin typeface="Calibri" panose="020F0502020204030204" pitchFamily="34" charset="0"/>
            </a:endParaRPr>
          </a:p>
          <a:p>
            <a:r>
              <a:rPr lang="en-GB" sz="2800" dirty="0" smtClean="0">
                <a:latin typeface="Calibri" panose="020F0502020204030204" pitchFamily="34" charset="0"/>
              </a:rPr>
              <a:t>Observation </a:t>
            </a:r>
            <a:r>
              <a:rPr lang="en-GB" sz="2800" dirty="0">
                <a:latin typeface="Calibri" panose="020F0502020204030204" pitchFamily="34" charset="0"/>
              </a:rPr>
              <a:t>(shadowing employees)</a:t>
            </a:r>
          </a:p>
          <a:p>
            <a:r>
              <a:rPr lang="en-GB" sz="2800" dirty="0">
                <a:latin typeface="Calibri" panose="020F0502020204030204" pitchFamily="34" charset="0"/>
              </a:rPr>
              <a:t>Participant </a:t>
            </a:r>
            <a:r>
              <a:rPr lang="en-GB" sz="2800" dirty="0" smtClean="0">
                <a:latin typeface="Calibri" panose="020F0502020204030204" pitchFamily="34" charset="0"/>
              </a:rPr>
              <a:t>observation in key sites </a:t>
            </a:r>
            <a:r>
              <a:rPr lang="en-GB" sz="2800" dirty="0">
                <a:latin typeface="Calibri" panose="020F0502020204030204" pitchFamily="34" charset="0"/>
              </a:rPr>
              <a:t>(including collecting  relevant documents)  </a:t>
            </a:r>
          </a:p>
          <a:p>
            <a:r>
              <a:rPr lang="en-GB" sz="2800" dirty="0">
                <a:latin typeface="Calibri" panose="020F0502020204030204" pitchFamily="34" charset="0"/>
              </a:rPr>
              <a:t>Interviews </a:t>
            </a:r>
            <a:r>
              <a:rPr lang="en-GB" sz="2800" dirty="0" smtClean="0">
                <a:latin typeface="Calibri" panose="020F0502020204030204" pitchFamily="34" charset="0"/>
              </a:rPr>
              <a:t>(ethnographic </a:t>
            </a:r>
            <a:r>
              <a:rPr lang="en-GB" sz="2800" dirty="0">
                <a:latin typeface="Calibri" panose="020F0502020204030204" pitchFamily="34" charset="0"/>
              </a:rPr>
              <a:t>and </a:t>
            </a:r>
            <a:r>
              <a:rPr lang="en-GB" sz="2800" dirty="0" smtClean="0">
                <a:latin typeface="Calibri" panose="020F0502020204030204" pitchFamily="34" charset="0"/>
              </a:rPr>
              <a:t>semi-structured)</a:t>
            </a:r>
          </a:p>
          <a:p>
            <a:r>
              <a:rPr lang="en-GB" sz="2800" dirty="0" smtClean="0">
                <a:latin typeface="Calibri" panose="020F0502020204030204" pitchFamily="34" charset="0"/>
              </a:rPr>
              <a:t>DVR</a:t>
            </a:r>
            <a:endParaRPr lang="en-GB" sz="2800" dirty="0">
              <a:latin typeface="Calibri" panose="020F0502020204030204" pitchFamily="34" charset="0"/>
            </a:endParaRPr>
          </a:p>
          <a:p>
            <a:r>
              <a:rPr lang="en-GB" sz="2800" dirty="0">
                <a:latin typeface="Calibri" panose="020F0502020204030204" pitchFamily="34" charset="0"/>
              </a:rPr>
              <a:t>Fieldnotes </a:t>
            </a:r>
          </a:p>
          <a:p>
            <a:r>
              <a:rPr lang="en-GB" sz="2800" dirty="0">
                <a:latin typeface="Calibri" panose="020F0502020204030204" pitchFamily="34" charset="0"/>
              </a:rPr>
              <a:t>Research diary (transcribed in “thick description” (Geertz 1973)</a:t>
            </a:r>
          </a:p>
          <a:p>
            <a:endParaRPr lang="en-GB" dirty="0"/>
          </a:p>
        </p:txBody>
      </p:sp>
    </p:spTree>
    <p:extLst>
      <p:ext uri="{BB962C8B-B14F-4D97-AF65-F5344CB8AC3E}">
        <p14:creationId xmlns:p14="http://schemas.microsoft.com/office/powerpoint/2010/main" xmlns="" val="3356501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685800"/>
            <a:ext cx="8208912" cy="5767536"/>
          </a:xfrm>
          <a:ln>
            <a:solidFill>
              <a:srgbClr val="FF0000"/>
            </a:solidFill>
          </a:ln>
        </p:spPr>
      </p:pic>
    </p:spTree>
    <p:extLst>
      <p:ext uri="{BB962C8B-B14F-4D97-AF65-F5344CB8AC3E}">
        <p14:creationId xmlns:p14="http://schemas.microsoft.com/office/powerpoint/2010/main" xmlns="" val="3086657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45224"/>
            <a:ext cx="7770440" cy="726976"/>
          </a:xfrm>
        </p:spPr>
        <p:txBody>
          <a:bodyPr>
            <a:normAutofit/>
          </a:bodyPr>
          <a:lstStyle/>
          <a:p>
            <a:r>
              <a:rPr lang="en-GB" sz="4000" dirty="0" smtClean="0"/>
              <a:t>Original aim of research</a:t>
            </a:r>
            <a:endParaRPr lang="en-GB" sz="4000" dirty="0"/>
          </a:p>
        </p:txBody>
      </p:sp>
      <p:sp>
        <p:nvSpPr>
          <p:cNvPr id="3" name="Content Placeholder 2"/>
          <p:cNvSpPr>
            <a:spLocks noGrp="1"/>
          </p:cNvSpPr>
          <p:nvPr>
            <p:ph idx="1"/>
          </p:nvPr>
        </p:nvSpPr>
        <p:spPr>
          <a:xfrm>
            <a:off x="762000" y="548680"/>
            <a:ext cx="7543800" cy="4896544"/>
          </a:xfrm>
          <a:ln>
            <a:solidFill>
              <a:schemeClr val="accent1">
                <a:lumMod val="60000"/>
                <a:lumOff val="40000"/>
              </a:schemeClr>
            </a:solidFill>
          </a:ln>
        </p:spPr>
        <p:txBody>
          <a:bodyPr>
            <a:normAutofit/>
          </a:bodyPr>
          <a:lstStyle/>
          <a:p>
            <a:endParaRPr lang="en-GB" dirty="0" smtClean="0"/>
          </a:p>
          <a:p>
            <a:r>
              <a:rPr lang="en-GB" sz="2800" dirty="0" smtClean="0">
                <a:solidFill>
                  <a:schemeClr val="tx1"/>
                </a:solidFill>
                <a:latin typeface="Calibri" pitchFamily="34" charset="0"/>
                <a:cs typeface="Calibri" pitchFamily="34" charset="0"/>
              </a:rPr>
              <a:t>Practices </a:t>
            </a:r>
            <a:r>
              <a:rPr lang="en-GB" sz="2800" dirty="0">
                <a:solidFill>
                  <a:schemeClr val="tx1"/>
                </a:solidFill>
                <a:latin typeface="Calibri" pitchFamily="34" charset="0"/>
                <a:cs typeface="Calibri" pitchFamily="34" charset="0"/>
              </a:rPr>
              <a:t>&amp; methods involved  to obtain </a:t>
            </a:r>
            <a:r>
              <a:rPr lang="en-GB" sz="2800" dirty="0" smtClean="0">
                <a:solidFill>
                  <a:schemeClr val="tx1"/>
                </a:solidFill>
                <a:latin typeface="Calibri" pitchFamily="34" charset="0"/>
                <a:cs typeface="Calibri" pitchFamily="34" charset="0"/>
              </a:rPr>
              <a:t>input </a:t>
            </a:r>
            <a:r>
              <a:rPr lang="en-GB" sz="2800" dirty="0">
                <a:solidFill>
                  <a:schemeClr val="tx1"/>
                </a:solidFill>
                <a:latin typeface="Calibri" pitchFamily="34" charset="0"/>
                <a:cs typeface="Calibri" pitchFamily="34" charset="0"/>
              </a:rPr>
              <a:t>about improving and developing services</a:t>
            </a:r>
            <a:r>
              <a:rPr lang="en-GB" sz="2800" dirty="0" smtClean="0">
                <a:solidFill>
                  <a:schemeClr val="tx1"/>
                </a:solidFill>
                <a:latin typeface="Calibri" pitchFamily="34" charset="0"/>
                <a:cs typeface="Calibri" pitchFamily="34" charset="0"/>
              </a:rPr>
              <a:t>.</a:t>
            </a:r>
          </a:p>
          <a:p>
            <a:pPr marL="0" indent="0">
              <a:buNone/>
            </a:pPr>
            <a:endParaRPr lang="en-GB" sz="1100" dirty="0" smtClean="0">
              <a:latin typeface="Calibri" pitchFamily="34" charset="0"/>
              <a:cs typeface="Calibri" pitchFamily="34" charset="0"/>
            </a:endParaRPr>
          </a:p>
          <a:p>
            <a:r>
              <a:rPr lang="en-GB" sz="2800" dirty="0" smtClean="0">
                <a:latin typeface="Calibri" pitchFamily="34" charset="0"/>
                <a:cs typeface="Calibri" pitchFamily="34" charset="0"/>
              </a:rPr>
              <a:t>Identify</a:t>
            </a:r>
            <a:r>
              <a:rPr lang="en-GB" sz="2800" dirty="0">
                <a:latin typeface="Calibri" pitchFamily="34" charset="0"/>
                <a:cs typeface="Calibri" pitchFamily="34" charset="0"/>
              </a:rPr>
              <a:t>, record and map out </a:t>
            </a:r>
            <a:r>
              <a:rPr lang="en-GB" sz="2800" dirty="0" smtClean="0">
                <a:latin typeface="Calibri" pitchFamily="34" charset="0"/>
                <a:cs typeface="Calibri" pitchFamily="34" charset="0"/>
              </a:rPr>
              <a:t>face-to-face practices </a:t>
            </a:r>
            <a:endParaRPr lang="en-GB" sz="2800" dirty="0">
              <a:latin typeface="Calibri" pitchFamily="34" charset="0"/>
              <a:cs typeface="Calibri" pitchFamily="34" charset="0"/>
            </a:endParaRPr>
          </a:p>
          <a:p>
            <a:pPr marL="0" indent="0">
              <a:buNone/>
            </a:pPr>
            <a:r>
              <a:rPr lang="en-GB" sz="2800" dirty="0" smtClean="0">
                <a:latin typeface="Calibri" pitchFamily="34" charset="0"/>
                <a:cs typeface="Calibri" pitchFamily="34" charset="0"/>
              </a:rPr>
              <a:t>   &amp; ‘bottom-up-feeding’ of data</a:t>
            </a:r>
          </a:p>
          <a:p>
            <a:pPr marL="0" indent="0">
              <a:buNone/>
            </a:pPr>
            <a:endParaRPr lang="en-GB" sz="1100" dirty="0" smtClean="0">
              <a:latin typeface="Calibri" pitchFamily="34" charset="0"/>
              <a:cs typeface="Calibri" pitchFamily="34" charset="0"/>
            </a:endParaRPr>
          </a:p>
          <a:p>
            <a:r>
              <a:rPr lang="en-GB" sz="2800" dirty="0" smtClean="0">
                <a:latin typeface="Calibri" pitchFamily="34" charset="0"/>
                <a:cs typeface="Calibri" pitchFamily="34" charset="0"/>
              </a:rPr>
              <a:t>Lack of ‘service-user’ involvement = </a:t>
            </a:r>
            <a:r>
              <a:rPr lang="en-GB" sz="2800" dirty="0" smtClean="0">
                <a:solidFill>
                  <a:schemeClr val="tx1"/>
                </a:solidFill>
                <a:latin typeface="Calibri" pitchFamily="34" charset="0"/>
                <a:cs typeface="Calibri" pitchFamily="34" charset="0"/>
              </a:rPr>
              <a:t>data dilemma</a:t>
            </a:r>
          </a:p>
          <a:p>
            <a:pPr marL="0" indent="0">
              <a:buNone/>
            </a:pPr>
            <a:endParaRPr lang="en-GB" sz="1000" dirty="0" smtClean="0">
              <a:solidFill>
                <a:srgbClr val="C00000"/>
              </a:solidFill>
              <a:latin typeface="Calibri" pitchFamily="34" charset="0"/>
              <a:cs typeface="Calibri" pitchFamily="34" charset="0"/>
            </a:endParaRPr>
          </a:p>
          <a:p>
            <a:r>
              <a:rPr lang="en-GB" sz="2800" dirty="0" smtClean="0">
                <a:latin typeface="Calibri" pitchFamily="34" charset="0"/>
                <a:cs typeface="Calibri" pitchFamily="34" charset="0"/>
              </a:rPr>
              <a:t>Suspicion </a:t>
            </a:r>
            <a:r>
              <a:rPr lang="en-GB" sz="2800" dirty="0">
                <a:latin typeface="Calibri" pitchFamily="34" charset="0"/>
                <a:cs typeface="Calibri" pitchFamily="34" charset="0"/>
              </a:rPr>
              <a:t>and distrust = distance &amp; back turning</a:t>
            </a:r>
          </a:p>
          <a:p>
            <a:pPr marL="0" indent="0">
              <a:buNone/>
            </a:pPr>
            <a:endParaRPr lang="en-GB" dirty="0" smtClean="0"/>
          </a:p>
          <a:p>
            <a:endParaRPr lang="en-GB" dirty="0" smtClean="0"/>
          </a:p>
        </p:txBody>
      </p:sp>
    </p:spTree>
    <p:extLst>
      <p:ext uri="{BB962C8B-B14F-4D97-AF65-F5344CB8AC3E}">
        <p14:creationId xmlns:p14="http://schemas.microsoft.com/office/powerpoint/2010/main" xmlns="" val="3650604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45224"/>
            <a:ext cx="7554416" cy="726976"/>
          </a:xfrm>
        </p:spPr>
        <p:txBody>
          <a:bodyPr>
            <a:normAutofit fontScale="90000"/>
          </a:bodyPr>
          <a:lstStyle/>
          <a:p>
            <a:r>
              <a:rPr lang="en-GB" sz="4400" dirty="0" smtClean="0"/>
              <a:t>Perplexing situation</a:t>
            </a:r>
            <a:endParaRPr lang="en-GB" sz="4400" dirty="0"/>
          </a:p>
        </p:txBody>
      </p:sp>
      <p:sp>
        <p:nvSpPr>
          <p:cNvPr id="3" name="Content Placeholder 2"/>
          <p:cNvSpPr>
            <a:spLocks noGrp="1"/>
          </p:cNvSpPr>
          <p:nvPr>
            <p:ph idx="1"/>
          </p:nvPr>
        </p:nvSpPr>
        <p:spPr>
          <a:xfrm>
            <a:off x="762000" y="685800"/>
            <a:ext cx="7543800" cy="4687416"/>
          </a:xfrm>
          <a:ln>
            <a:solidFill>
              <a:schemeClr val="accent1">
                <a:lumMod val="60000"/>
                <a:lumOff val="40000"/>
              </a:schemeClr>
            </a:solidFill>
          </a:ln>
        </p:spPr>
        <p:txBody>
          <a:bodyPr>
            <a:noAutofit/>
          </a:bodyPr>
          <a:lstStyle/>
          <a:p>
            <a:r>
              <a:rPr lang="en-GB" sz="2800" dirty="0" smtClean="0">
                <a:latin typeface="Calibri" panose="020F0502020204030204" pitchFamily="34" charset="0"/>
              </a:rPr>
              <a:t>The </a:t>
            </a:r>
            <a:r>
              <a:rPr lang="en-GB" sz="2800" dirty="0">
                <a:latin typeface="Calibri" panose="020F0502020204030204" pitchFamily="34" charset="0"/>
              </a:rPr>
              <a:t>relationships between some of the young men with minority ethnic backgrounds, a team of youth workers, a job consultant and a </a:t>
            </a:r>
            <a:r>
              <a:rPr lang="en-GB" sz="2800" dirty="0" smtClean="0">
                <a:latin typeface="Calibri" panose="020F0502020204030204" pitchFamily="34" charset="0"/>
              </a:rPr>
              <a:t>cop</a:t>
            </a:r>
            <a:r>
              <a:rPr lang="en-GB" sz="2800" dirty="0">
                <a:latin typeface="Calibri" panose="020F0502020204030204" pitchFamily="34" charset="0"/>
              </a:rPr>
              <a:t> </a:t>
            </a:r>
            <a:r>
              <a:rPr lang="en-GB" sz="2800" dirty="0" smtClean="0">
                <a:solidFill>
                  <a:srgbClr val="C00000"/>
                </a:solidFill>
                <a:latin typeface="Calibri" panose="020F0502020204030204" pitchFamily="34" charset="0"/>
              </a:rPr>
              <a:t>caught my attention</a:t>
            </a:r>
            <a:r>
              <a:rPr lang="en-GB" sz="2800" dirty="0" smtClean="0">
                <a:latin typeface="Calibri" panose="020F0502020204030204" pitchFamily="34" charset="0"/>
              </a:rPr>
              <a:t>.</a:t>
            </a:r>
          </a:p>
          <a:p>
            <a:pPr marL="0" indent="0">
              <a:buNone/>
            </a:pPr>
            <a:endParaRPr lang="en-GB" sz="1000" dirty="0" smtClean="0">
              <a:latin typeface="Calibri" panose="020F0502020204030204" pitchFamily="34" charset="0"/>
            </a:endParaRPr>
          </a:p>
          <a:p>
            <a:r>
              <a:rPr lang="en-GB" sz="2800" dirty="0" smtClean="0">
                <a:latin typeface="Calibri" panose="020F0502020204030204" pitchFamily="34" charset="0"/>
              </a:rPr>
              <a:t>Young men framed </a:t>
            </a:r>
            <a:r>
              <a:rPr lang="en-GB" sz="2800" dirty="0">
                <a:latin typeface="Calibri" panose="020F0502020204030204" pitchFamily="34" charset="0"/>
              </a:rPr>
              <a:t>the youth workers in </a:t>
            </a:r>
            <a:r>
              <a:rPr lang="en-GB" sz="2800" dirty="0">
                <a:solidFill>
                  <a:srgbClr val="C00000"/>
                </a:solidFill>
                <a:latin typeface="Calibri" panose="020F0502020204030204" pitchFamily="34" charset="0"/>
              </a:rPr>
              <a:t>distrust</a:t>
            </a:r>
            <a:r>
              <a:rPr lang="en-GB" sz="2800" dirty="0">
                <a:latin typeface="Calibri" panose="020F0502020204030204" pitchFamily="34" charset="0"/>
              </a:rPr>
              <a:t> and their relationships </a:t>
            </a:r>
            <a:r>
              <a:rPr lang="en-GB" sz="2800" dirty="0" smtClean="0">
                <a:latin typeface="Calibri" panose="020F0502020204030204" pitchFamily="34" charset="0"/>
              </a:rPr>
              <a:t>as </a:t>
            </a:r>
            <a:r>
              <a:rPr lang="en-GB" sz="2800" dirty="0" smtClean="0">
                <a:solidFill>
                  <a:srgbClr val="C00000"/>
                </a:solidFill>
                <a:latin typeface="Calibri" panose="020F0502020204030204" pitchFamily="34" charset="0"/>
              </a:rPr>
              <a:t>distrusting</a:t>
            </a:r>
          </a:p>
          <a:p>
            <a:pPr marL="0" indent="0">
              <a:buNone/>
            </a:pPr>
            <a:endParaRPr lang="en-GB" sz="1000" dirty="0" smtClean="0">
              <a:solidFill>
                <a:srgbClr val="C00000"/>
              </a:solidFill>
              <a:latin typeface="Calibri" panose="020F0502020204030204" pitchFamily="34" charset="0"/>
            </a:endParaRPr>
          </a:p>
          <a:p>
            <a:r>
              <a:rPr lang="en-GB" sz="2800" dirty="0" smtClean="0">
                <a:latin typeface="Calibri" panose="020F0502020204030204" pitchFamily="34" charset="0"/>
              </a:rPr>
              <a:t>Young men framed </a:t>
            </a:r>
            <a:r>
              <a:rPr lang="en-GB" sz="2800" dirty="0">
                <a:latin typeface="Calibri" panose="020F0502020204030204" pitchFamily="34" charset="0"/>
              </a:rPr>
              <a:t>the job </a:t>
            </a:r>
            <a:r>
              <a:rPr lang="en-GB" sz="2800" dirty="0" smtClean="0">
                <a:latin typeface="Calibri" panose="020F0502020204030204" pitchFamily="34" charset="0"/>
              </a:rPr>
              <a:t>consultant &amp; cop in variations </a:t>
            </a:r>
            <a:r>
              <a:rPr lang="en-GB" sz="2800" dirty="0">
                <a:latin typeface="Calibri" panose="020F0502020204030204" pitchFamily="34" charset="0"/>
              </a:rPr>
              <a:t>of </a:t>
            </a:r>
            <a:r>
              <a:rPr lang="en-GB" sz="2800" dirty="0">
                <a:solidFill>
                  <a:srgbClr val="C00000"/>
                </a:solidFill>
                <a:latin typeface="Calibri" panose="020F0502020204030204" pitchFamily="34" charset="0"/>
              </a:rPr>
              <a:t>trust</a:t>
            </a:r>
            <a:r>
              <a:rPr lang="en-GB" sz="2800" dirty="0">
                <a:latin typeface="Calibri" panose="020F0502020204030204" pitchFamily="34" charset="0"/>
              </a:rPr>
              <a:t> and </a:t>
            </a:r>
            <a:r>
              <a:rPr lang="en-GB" sz="2800" dirty="0" smtClean="0">
                <a:latin typeface="Calibri" panose="020F0502020204030204" pitchFamily="34" charset="0"/>
              </a:rPr>
              <a:t>relationships as </a:t>
            </a:r>
            <a:r>
              <a:rPr lang="en-GB" sz="2800" dirty="0">
                <a:solidFill>
                  <a:srgbClr val="C00000"/>
                </a:solidFill>
                <a:latin typeface="Calibri" panose="020F0502020204030204" pitchFamily="34" charset="0"/>
              </a:rPr>
              <a:t>trusting</a:t>
            </a:r>
            <a:r>
              <a:rPr lang="en-GB" sz="2800" dirty="0" smtClean="0">
                <a:latin typeface="Calibri" panose="020F0502020204030204" pitchFamily="34" charset="0"/>
              </a:rPr>
              <a:t>.</a:t>
            </a:r>
          </a:p>
          <a:p>
            <a:pPr marL="0" indent="0">
              <a:buNone/>
            </a:pPr>
            <a:endParaRPr lang="en-GB" sz="1000" dirty="0" smtClean="0">
              <a:latin typeface="Calibri" panose="020F0502020204030204" pitchFamily="34" charset="0"/>
            </a:endParaRPr>
          </a:p>
          <a:p>
            <a:r>
              <a:rPr lang="en-GB" sz="2800" dirty="0" smtClean="0">
                <a:latin typeface="Calibri" panose="020F0502020204030204" pitchFamily="34" charset="0"/>
              </a:rPr>
              <a:t>Curious to understand what was going on …  </a:t>
            </a:r>
            <a:endParaRPr lang="en-GB" sz="2800" dirty="0">
              <a:latin typeface="Calibri" panose="020F0502020204030204" pitchFamily="34" charset="0"/>
            </a:endParaRPr>
          </a:p>
        </p:txBody>
      </p:sp>
    </p:spTree>
    <p:extLst>
      <p:ext uri="{BB962C8B-B14F-4D97-AF65-F5344CB8AC3E}">
        <p14:creationId xmlns:p14="http://schemas.microsoft.com/office/powerpoint/2010/main" xmlns="" val="549456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01208"/>
            <a:ext cx="7626424" cy="870992"/>
          </a:xfrm>
        </p:spPr>
        <p:txBody>
          <a:bodyPr>
            <a:normAutofit/>
          </a:bodyPr>
          <a:lstStyle/>
          <a:p>
            <a:r>
              <a:rPr lang="en-GB" sz="4400" dirty="0" smtClean="0"/>
              <a:t>Focus  Became …</a:t>
            </a:r>
            <a:endParaRPr lang="en-GB" sz="4400" dirty="0"/>
          </a:p>
        </p:txBody>
      </p:sp>
      <p:sp>
        <p:nvSpPr>
          <p:cNvPr id="3" name="Content Placeholder 2"/>
          <p:cNvSpPr>
            <a:spLocks noGrp="1"/>
          </p:cNvSpPr>
          <p:nvPr>
            <p:ph idx="1"/>
          </p:nvPr>
        </p:nvSpPr>
        <p:spPr>
          <a:xfrm>
            <a:off x="762000" y="685800"/>
            <a:ext cx="7543800" cy="4543400"/>
          </a:xfrm>
          <a:ln>
            <a:solidFill>
              <a:schemeClr val="accent6">
                <a:lumMod val="60000"/>
                <a:lumOff val="40000"/>
              </a:schemeClr>
            </a:solidFill>
          </a:ln>
        </p:spPr>
        <p:txBody>
          <a:bodyPr/>
          <a:lstStyle/>
          <a:p>
            <a:pPr marL="0" indent="0">
              <a:buNone/>
            </a:pPr>
            <a:endParaRPr lang="en-GB" dirty="0" smtClean="0"/>
          </a:p>
          <a:p>
            <a:pPr marL="0" indent="0" algn="ctr">
              <a:buNone/>
            </a:pPr>
            <a:r>
              <a:rPr lang="en-GB" sz="4000" dirty="0" smtClean="0">
                <a:latin typeface="Calibri" panose="020F0502020204030204" pitchFamily="34" charset="0"/>
              </a:rPr>
              <a:t>Why young men with minority ethnic backgrounds distrust some public sector employees and trust others …</a:t>
            </a:r>
            <a:r>
              <a:rPr lang="en-GB" sz="4000" dirty="0" smtClean="0"/>
              <a:t> </a:t>
            </a:r>
            <a:endParaRPr lang="en-GB" sz="4000" dirty="0"/>
          </a:p>
        </p:txBody>
      </p:sp>
    </p:spTree>
    <p:extLst>
      <p:ext uri="{BB962C8B-B14F-4D97-AF65-F5344CB8AC3E}">
        <p14:creationId xmlns:p14="http://schemas.microsoft.com/office/powerpoint/2010/main" xmlns="" val="911274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01208"/>
            <a:ext cx="6781800" cy="870992"/>
          </a:xfrm>
        </p:spPr>
        <p:txBody>
          <a:bodyPr>
            <a:normAutofit/>
          </a:bodyPr>
          <a:lstStyle/>
          <a:p>
            <a:r>
              <a:rPr lang="en-GB" sz="4400" dirty="0" smtClean="0"/>
              <a:t>Mutual Investigation   </a:t>
            </a:r>
            <a:endParaRPr lang="en-GB" sz="4400" dirty="0"/>
          </a:p>
        </p:txBody>
      </p:sp>
      <p:sp>
        <p:nvSpPr>
          <p:cNvPr id="3" name="Content Placeholder 2"/>
          <p:cNvSpPr>
            <a:spLocks noGrp="1"/>
          </p:cNvSpPr>
          <p:nvPr>
            <p:ph idx="1"/>
          </p:nvPr>
        </p:nvSpPr>
        <p:spPr>
          <a:xfrm>
            <a:off x="762000" y="685800"/>
            <a:ext cx="7543800" cy="4687416"/>
          </a:xfrm>
          <a:ln>
            <a:solidFill>
              <a:schemeClr val="accent1"/>
            </a:solidFill>
          </a:ln>
        </p:spPr>
        <p:txBody>
          <a:bodyPr>
            <a:normAutofit/>
          </a:bodyPr>
          <a:lstStyle/>
          <a:p>
            <a:pPr marL="0" indent="0">
              <a:buNone/>
            </a:pPr>
            <a:r>
              <a:rPr lang="en-GB" sz="2800" i="1" dirty="0"/>
              <a:t>“Where are you from”? “Are you Jewish?” “Are you going to live here?” “Are you going to work here?” “What are you doing here?” “Do you have a car?” “Are you gay?” “Do you like women?” “Do you have a girlfriend?” “Are you married?” “How many children do you have?” “How old are you?” “Where do you live?” “Which football team do you support”?</a:t>
            </a:r>
            <a:r>
              <a:rPr lang="en-GB" sz="2800" dirty="0"/>
              <a:t>  </a:t>
            </a:r>
            <a:endParaRPr lang="en-GB" sz="2800" dirty="0" smtClean="0"/>
          </a:p>
          <a:p>
            <a:pPr marL="0" indent="0" algn="ctr">
              <a:buNone/>
            </a:pPr>
            <a:endParaRPr lang="en-GB" dirty="0" smtClean="0"/>
          </a:p>
          <a:p>
            <a:pPr marL="0" indent="0" algn="ctr">
              <a:buNone/>
            </a:pPr>
            <a:r>
              <a:rPr lang="en-GB" dirty="0" smtClean="0"/>
              <a:t>[Research </a:t>
            </a:r>
            <a:r>
              <a:rPr lang="en-GB" dirty="0"/>
              <a:t>Diary, Oct. </a:t>
            </a:r>
            <a:r>
              <a:rPr lang="en-GB" dirty="0" smtClean="0"/>
              <a:t>2009].</a:t>
            </a:r>
            <a:endParaRPr lang="en-GB" dirty="0"/>
          </a:p>
        </p:txBody>
      </p:sp>
    </p:spTree>
    <p:extLst>
      <p:ext uri="{BB962C8B-B14F-4D97-AF65-F5344CB8AC3E}">
        <p14:creationId xmlns:p14="http://schemas.microsoft.com/office/powerpoint/2010/main" xmlns="" val="1124570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29200"/>
            <a:ext cx="7554416" cy="943000"/>
          </a:xfrm>
        </p:spPr>
        <p:txBody>
          <a:bodyPr>
            <a:normAutofit/>
          </a:bodyPr>
          <a:lstStyle/>
          <a:p>
            <a:r>
              <a:rPr lang="en-GB" sz="4000" dirty="0" smtClean="0"/>
              <a:t>Fieldwork Reflections …</a:t>
            </a:r>
            <a:endParaRPr lang="en-GB" sz="4000" dirty="0"/>
          </a:p>
        </p:txBody>
      </p:sp>
      <p:sp>
        <p:nvSpPr>
          <p:cNvPr id="3" name="Content Placeholder 2"/>
          <p:cNvSpPr>
            <a:spLocks noGrp="1"/>
          </p:cNvSpPr>
          <p:nvPr>
            <p:ph idx="1"/>
          </p:nvPr>
        </p:nvSpPr>
        <p:spPr>
          <a:xfrm>
            <a:off x="762000" y="685800"/>
            <a:ext cx="7543800" cy="4759424"/>
          </a:xfrm>
          <a:ln>
            <a:solidFill>
              <a:schemeClr val="accent1"/>
            </a:solidFill>
          </a:ln>
        </p:spPr>
        <p:txBody>
          <a:bodyPr>
            <a:normAutofit/>
          </a:bodyPr>
          <a:lstStyle/>
          <a:p>
            <a:pPr marL="0" indent="0">
              <a:buNone/>
            </a:pPr>
            <a:r>
              <a:rPr lang="en-US" dirty="0" smtClean="0"/>
              <a:t>    </a:t>
            </a:r>
            <a:r>
              <a:rPr lang="en-US" dirty="0" err="1" smtClean="0"/>
              <a:t>Luhmann</a:t>
            </a:r>
            <a:r>
              <a:rPr lang="en-US" dirty="0" smtClean="0"/>
              <a:t> (1979); to start the trust building process: </a:t>
            </a:r>
          </a:p>
          <a:p>
            <a:r>
              <a:rPr lang="en-US" dirty="0" smtClean="0"/>
              <a:t>People must </a:t>
            </a:r>
            <a:r>
              <a:rPr lang="en-US" dirty="0"/>
              <a:t>participate in social life and </a:t>
            </a:r>
            <a:r>
              <a:rPr lang="en-US" dirty="0" smtClean="0"/>
              <a:t>reveal themselves … </a:t>
            </a:r>
          </a:p>
          <a:p>
            <a:r>
              <a:rPr lang="en-US" dirty="0" smtClean="0"/>
              <a:t>Allows the </a:t>
            </a:r>
            <a:r>
              <a:rPr lang="en-US" dirty="0"/>
              <a:t>opportunity to learn and test the </a:t>
            </a:r>
            <a:r>
              <a:rPr lang="en-US" dirty="0" smtClean="0"/>
              <a:t>other …</a:t>
            </a:r>
          </a:p>
          <a:p>
            <a:r>
              <a:rPr lang="en-US" dirty="0" smtClean="0"/>
              <a:t>Remaining </a:t>
            </a:r>
            <a:r>
              <a:rPr lang="en-US" dirty="0"/>
              <a:t>aloof is counterproductive to trusting …</a:t>
            </a:r>
            <a:endParaRPr lang="en-US" dirty="0" smtClean="0"/>
          </a:p>
          <a:p>
            <a:r>
              <a:rPr lang="en-US" dirty="0" smtClean="0"/>
              <a:t>Perhaps </a:t>
            </a:r>
            <a:r>
              <a:rPr lang="en-US" dirty="0"/>
              <a:t>this sheds light on the happenings at the apartment that evening where those present got the chance to test </a:t>
            </a:r>
            <a:r>
              <a:rPr lang="en-US" dirty="0" smtClean="0"/>
              <a:t>me …  </a:t>
            </a:r>
          </a:p>
          <a:p>
            <a:r>
              <a:rPr lang="en-US" dirty="0" smtClean="0"/>
              <a:t>Thus to </a:t>
            </a:r>
            <a:r>
              <a:rPr lang="en-US" dirty="0"/>
              <a:t>initiate the trust building process </a:t>
            </a:r>
            <a:r>
              <a:rPr lang="en-US" dirty="0" smtClean="0"/>
              <a:t>researchers/social workers </a:t>
            </a:r>
            <a:r>
              <a:rPr lang="en-US" dirty="0"/>
              <a:t>must participate and present who they are and what they stand </a:t>
            </a:r>
            <a:r>
              <a:rPr lang="en-US" dirty="0" smtClean="0"/>
              <a:t>for</a:t>
            </a:r>
            <a:r>
              <a:rPr lang="en-US" dirty="0"/>
              <a:t> </a:t>
            </a:r>
            <a:r>
              <a:rPr lang="en-US" dirty="0" smtClean="0"/>
              <a:t>… … …</a:t>
            </a:r>
          </a:p>
        </p:txBody>
      </p:sp>
    </p:spTree>
    <p:extLst>
      <p:ext uri="{BB962C8B-B14F-4D97-AF65-F5344CB8AC3E}">
        <p14:creationId xmlns:p14="http://schemas.microsoft.com/office/powerpoint/2010/main" xmlns="" val="1025455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45224"/>
            <a:ext cx="6781800" cy="726976"/>
          </a:xfrm>
        </p:spPr>
        <p:txBody>
          <a:bodyPr>
            <a:normAutofit fontScale="90000"/>
          </a:bodyPr>
          <a:lstStyle/>
          <a:p>
            <a:r>
              <a:rPr lang="en-GB" sz="4400" dirty="0" smtClean="0"/>
              <a:t>Backstage revelation …</a:t>
            </a:r>
            <a:endParaRPr lang="en-GB" sz="4400" dirty="0"/>
          </a:p>
        </p:txBody>
      </p:sp>
      <p:sp>
        <p:nvSpPr>
          <p:cNvPr id="3" name="Content Placeholder 2"/>
          <p:cNvSpPr>
            <a:spLocks noGrp="1"/>
          </p:cNvSpPr>
          <p:nvPr>
            <p:ph idx="1"/>
          </p:nvPr>
        </p:nvSpPr>
        <p:spPr>
          <a:xfrm>
            <a:off x="762000" y="685800"/>
            <a:ext cx="7543800" cy="4759424"/>
          </a:xfrm>
          <a:ln>
            <a:solidFill>
              <a:srgbClr val="C00000"/>
            </a:solidFill>
          </a:ln>
        </p:spPr>
        <p:txBody>
          <a:bodyPr>
            <a:noAutofit/>
          </a:bodyPr>
          <a:lstStyle/>
          <a:p>
            <a:pPr algn="ctr">
              <a:buFontTx/>
              <a:buNone/>
            </a:pPr>
            <a:r>
              <a:rPr lang="en-GB" i="1" dirty="0" smtClean="0"/>
              <a:t>“</a:t>
            </a:r>
            <a:r>
              <a:rPr lang="en-GB" i="1" dirty="0"/>
              <a:t>Take you for example Kevin, when you first started coming here we didn’t trust you, we didn’t know you, you could have been anyone ... can you remember when we had been playing pool for a while you asked me if I wanted to talk one day and you gave me your visit card”? “Well, we have been checking you out from the start ... checking your reactions ... seeing how you react to stuff that we talk about ... ha </a:t>
            </a:r>
            <a:r>
              <a:rPr lang="en-GB" i="1" dirty="0" err="1"/>
              <a:t>ha</a:t>
            </a:r>
            <a:r>
              <a:rPr lang="en-GB" i="1" dirty="0"/>
              <a:t> (laughs) when you gave me your visit card I checked you out on the net and could see that you are who you say you are ... ... that's how I know that you are ok” </a:t>
            </a:r>
            <a:endParaRPr lang="en-GB" i="1" dirty="0" smtClean="0"/>
          </a:p>
          <a:p>
            <a:pPr algn="ctr">
              <a:buFontTx/>
              <a:buNone/>
            </a:pPr>
            <a:r>
              <a:rPr lang="en-GB" i="1" dirty="0"/>
              <a:t> </a:t>
            </a:r>
            <a:r>
              <a:rPr lang="en-GB" i="1" dirty="0" smtClean="0"/>
              <a:t>     </a:t>
            </a:r>
            <a:r>
              <a:rPr lang="en-GB" dirty="0" smtClean="0"/>
              <a:t>[Research diary: </a:t>
            </a:r>
            <a:r>
              <a:rPr lang="en-GB" dirty="0"/>
              <a:t>April 2010].</a:t>
            </a:r>
          </a:p>
        </p:txBody>
      </p:sp>
    </p:spTree>
    <p:extLst>
      <p:ext uri="{BB962C8B-B14F-4D97-AF65-F5344CB8AC3E}">
        <p14:creationId xmlns:p14="http://schemas.microsoft.com/office/powerpoint/2010/main" xmlns="" val="2037488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73216"/>
            <a:ext cx="7554416" cy="798984"/>
          </a:xfrm>
        </p:spPr>
        <p:txBody>
          <a:bodyPr>
            <a:normAutofit/>
          </a:bodyPr>
          <a:lstStyle/>
          <a:p>
            <a:r>
              <a:rPr lang="en-GB" sz="4400" dirty="0" smtClean="0"/>
              <a:t>Case Study</a:t>
            </a:r>
            <a:endParaRPr lang="en-GB" sz="4400" dirty="0"/>
          </a:p>
        </p:txBody>
      </p:sp>
      <p:sp>
        <p:nvSpPr>
          <p:cNvPr id="3" name="Content Placeholder 2"/>
          <p:cNvSpPr>
            <a:spLocks noGrp="1"/>
          </p:cNvSpPr>
          <p:nvPr>
            <p:ph idx="1"/>
          </p:nvPr>
        </p:nvSpPr>
        <p:spPr>
          <a:xfrm>
            <a:off x="762000" y="685800"/>
            <a:ext cx="7543800" cy="4615408"/>
          </a:xfrm>
          <a:ln>
            <a:solidFill>
              <a:schemeClr val="accent1"/>
            </a:solidFill>
          </a:ln>
        </p:spPr>
        <p:txBody>
          <a:bodyPr>
            <a:normAutofit/>
          </a:bodyPr>
          <a:lstStyle/>
          <a:p>
            <a:pPr marL="0" indent="0">
              <a:buNone/>
            </a:pPr>
            <a:r>
              <a:rPr lang="en-GB" sz="4800" dirty="0"/>
              <a:t>‘The Super Snitch Patrol, the Cop and the Job Consultant’</a:t>
            </a:r>
          </a:p>
        </p:txBody>
      </p:sp>
    </p:spTree>
    <p:extLst>
      <p:ext uri="{BB962C8B-B14F-4D97-AF65-F5344CB8AC3E}">
        <p14:creationId xmlns:p14="http://schemas.microsoft.com/office/powerpoint/2010/main" xmlns="" val="2306286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57192"/>
            <a:ext cx="6781800" cy="1015008"/>
          </a:xfrm>
        </p:spPr>
        <p:txBody>
          <a:bodyPr/>
          <a:lstStyle/>
          <a:p>
            <a:r>
              <a:rPr lang="en-GB" dirty="0" smtClean="0"/>
              <a:t>Reputation travels</a:t>
            </a:r>
            <a:endParaRPr lang="en-GB" dirty="0"/>
          </a:p>
        </p:txBody>
      </p:sp>
      <p:sp>
        <p:nvSpPr>
          <p:cNvPr id="3" name="Content Placeholder 2"/>
          <p:cNvSpPr>
            <a:spLocks noGrp="1"/>
          </p:cNvSpPr>
          <p:nvPr>
            <p:ph idx="1"/>
          </p:nvPr>
        </p:nvSpPr>
        <p:spPr>
          <a:xfrm>
            <a:off x="762000" y="685800"/>
            <a:ext cx="7543800" cy="4327376"/>
          </a:xfrm>
          <a:ln>
            <a:solidFill>
              <a:schemeClr val="accent1"/>
            </a:solidFill>
          </a:ln>
        </p:spPr>
        <p:txBody>
          <a:bodyPr>
            <a:normAutofit/>
          </a:bodyPr>
          <a:lstStyle/>
          <a:p>
            <a:pPr marL="0" indent="0" algn="ctr">
              <a:buNone/>
            </a:pPr>
            <a:r>
              <a:rPr lang="en-GB" i="1" dirty="0" smtClean="0"/>
              <a:t> [</a:t>
            </a:r>
            <a:r>
              <a:rPr lang="en-GB" i="1" dirty="0"/>
              <a:t>Oh but [Sunset Boulevard] ... “it’s much worse there than here, they are crazy over there ... [laugh] ... did you know they call the SSP workers the Super Snitch Patrol [</a:t>
            </a:r>
            <a:r>
              <a:rPr lang="en-GB" i="1" dirty="0" err="1"/>
              <a:t>Stikker</a:t>
            </a:r>
            <a:r>
              <a:rPr lang="en-GB" i="1" dirty="0"/>
              <a:t>]”? </a:t>
            </a:r>
            <a:endParaRPr lang="en-GB" i="1" dirty="0" smtClean="0"/>
          </a:p>
          <a:p>
            <a:pPr marL="0" indent="0" algn="ctr">
              <a:buNone/>
            </a:pPr>
            <a:endParaRPr lang="en-GB" i="1" dirty="0"/>
          </a:p>
          <a:p>
            <a:pPr marL="0" indent="0" algn="ctr">
              <a:buNone/>
            </a:pPr>
            <a:r>
              <a:rPr lang="en-GB" sz="2000" dirty="0" smtClean="0"/>
              <a:t>(</a:t>
            </a:r>
            <a:r>
              <a:rPr lang="en-GB" sz="2000" dirty="0"/>
              <a:t>Source: Fieldwork Research Diary, October, 2009).</a:t>
            </a:r>
          </a:p>
        </p:txBody>
      </p:sp>
    </p:spTree>
    <p:extLst>
      <p:ext uri="{BB962C8B-B14F-4D97-AF65-F5344CB8AC3E}">
        <p14:creationId xmlns:p14="http://schemas.microsoft.com/office/powerpoint/2010/main" xmlns="" val="212774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126480"/>
            <a:ext cx="6781800" cy="45719"/>
          </a:xfrm>
        </p:spPr>
        <p:txBody>
          <a:bodyPr>
            <a:noAutofit/>
          </a:bodyPr>
          <a:lstStyle/>
          <a:p>
            <a:r>
              <a:rPr lang="en-GB" sz="4000" dirty="0" smtClean="0"/>
              <a:t>Distrust Framing </a:t>
            </a:r>
            <a:endParaRPr lang="en-GB" sz="4000" dirty="0"/>
          </a:p>
        </p:txBody>
      </p:sp>
      <p:sp>
        <p:nvSpPr>
          <p:cNvPr id="3" name="Content Placeholder 2"/>
          <p:cNvSpPr>
            <a:spLocks noGrp="1"/>
          </p:cNvSpPr>
          <p:nvPr>
            <p:ph idx="1"/>
          </p:nvPr>
        </p:nvSpPr>
        <p:spPr>
          <a:xfrm>
            <a:off x="762000" y="620688"/>
            <a:ext cx="7543800" cy="4968552"/>
          </a:xfrm>
          <a:ln>
            <a:solidFill>
              <a:srgbClr val="C00000"/>
            </a:solidFill>
          </a:ln>
        </p:spPr>
        <p:txBody>
          <a:bodyPr>
            <a:normAutofit fontScale="62500" lnSpcReduction="20000"/>
          </a:bodyPr>
          <a:lstStyle/>
          <a:p>
            <a:r>
              <a:rPr lang="en-GB" sz="2600" i="1" dirty="0"/>
              <a:t>“Which local authority employees are you looking at?” (Kazim)</a:t>
            </a:r>
            <a:endParaRPr lang="en-GB" sz="2600" dirty="0"/>
          </a:p>
          <a:p>
            <a:pPr marL="0" indent="0">
              <a:buNone/>
            </a:pPr>
            <a:endParaRPr lang="en-GB" sz="2600" dirty="0"/>
          </a:p>
          <a:p>
            <a:r>
              <a:rPr lang="en-GB" sz="2600" i="1" dirty="0"/>
              <a:t>“My aim is to observe social workers, SSP workers and others who work with young people” (KP</a:t>
            </a:r>
            <a:r>
              <a:rPr lang="en-GB" sz="2600" i="1" dirty="0" smtClean="0"/>
              <a:t>)</a:t>
            </a:r>
          </a:p>
          <a:p>
            <a:pPr marL="0" indent="0">
              <a:buNone/>
            </a:pPr>
            <a:endParaRPr lang="en-GB" sz="2600" dirty="0"/>
          </a:p>
          <a:p>
            <a:r>
              <a:rPr lang="en-GB" sz="2600" i="1" dirty="0"/>
              <a:t>“SS</a:t>
            </a:r>
            <a:r>
              <a:rPr lang="en-GB" sz="2600" b="1" i="1" dirty="0"/>
              <a:t>P</a:t>
            </a:r>
            <a:r>
              <a:rPr lang="en-GB" sz="2600" i="1" dirty="0"/>
              <a:t> [raised voice emphasis on the P] . . . we only ever see them around here together with the police when there’s trouble” (Asad).</a:t>
            </a:r>
            <a:endParaRPr lang="en-GB" sz="2600" dirty="0"/>
          </a:p>
          <a:p>
            <a:pPr marL="0" indent="0">
              <a:buNone/>
            </a:pPr>
            <a:r>
              <a:rPr lang="en-GB" sz="2600" i="1" dirty="0"/>
              <a:t> </a:t>
            </a:r>
            <a:endParaRPr lang="en-GB" sz="2600" dirty="0"/>
          </a:p>
          <a:p>
            <a:r>
              <a:rPr lang="en-GB" sz="2600" i="1" dirty="0"/>
              <a:t>“SSP workers ... we hate them” (Kazim)</a:t>
            </a:r>
            <a:endParaRPr lang="en-GB" sz="2600" dirty="0"/>
          </a:p>
          <a:p>
            <a:pPr marL="0" indent="0">
              <a:buNone/>
            </a:pPr>
            <a:r>
              <a:rPr lang="en-GB" sz="2600" i="1" dirty="0"/>
              <a:t> </a:t>
            </a:r>
            <a:endParaRPr lang="en-GB" sz="2600" dirty="0"/>
          </a:p>
          <a:p>
            <a:r>
              <a:rPr lang="en-GB" sz="2600" i="1" dirty="0"/>
              <a:t>“Can you tell me why you hate SSP workers”? (KP)</a:t>
            </a:r>
            <a:endParaRPr lang="en-GB" sz="2600" dirty="0"/>
          </a:p>
          <a:p>
            <a:pPr marL="0" indent="0">
              <a:buNone/>
            </a:pPr>
            <a:endParaRPr lang="en-GB" sz="2600" dirty="0"/>
          </a:p>
          <a:p>
            <a:r>
              <a:rPr lang="en-GB" sz="2600" i="1" dirty="0"/>
              <a:t>“They spy for the police ... ... and they are grumpy” [</a:t>
            </a:r>
            <a:r>
              <a:rPr lang="en-GB" sz="2600" i="1" dirty="0" err="1"/>
              <a:t>sur</a:t>
            </a:r>
            <a:r>
              <a:rPr lang="en-GB" sz="2600" i="1" dirty="0"/>
              <a:t>] (Kazim)</a:t>
            </a:r>
            <a:endParaRPr lang="en-GB" sz="2600" dirty="0"/>
          </a:p>
          <a:p>
            <a:pPr marL="0" indent="0">
              <a:buNone/>
            </a:pPr>
            <a:endParaRPr lang="en-GB" sz="2600" dirty="0"/>
          </a:p>
          <a:p>
            <a:r>
              <a:rPr lang="en-GB" sz="2600" i="1" dirty="0"/>
              <a:t>“Yeah we call them the Super Snitch Patrol” (Asad)</a:t>
            </a:r>
            <a:endParaRPr lang="en-GB" sz="2600" dirty="0"/>
          </a:p>
          <a:p>
            <a:pPr marL="0" indent="0">
              <a:buNone/>
            </a:pPr>
            <a:endParaRPr lang="en-GB" sz="2600" dirty="0"/>
          </a:p>
          <a:p>
            <a:r>
              <a:rPr lang="en-GB" sz="2600" i="1" dirty="0"/>
              <a:t>“They spy for the police ... ... well apart from [Adem] he is ok” (Kazim)</a:t>
            </a:r>
            <a:endParaRPr lang="en-GB" sz="2600" dirty="0"/>
          </a:p>
          <a:p>
            <a:pPr marL="0" indent="0">
              <a:buNone/>
            </a:pPr>
            <a:endParaRPr lang="en-GB" sz="2600" dirty="0"/>
          </a:p>
          <a:p>
            <a:r>
              <a:rPr lang="en-GB" sz="2600" i="1" dirty="0"/>
              <a:t>“Can you give me an example” (</a:t>
            </a:r>
            <a:r>
              <a:rPr lang="en-GB" sz="2600" i="1" dirty="0" smtClean="0"/>
              <a:t>K)</a:t>
            </a:r>
            <a:endParaRPr lang="en-GB" sz="2600" dirty="0"/>
          </a:p>
          <a:p>
            <a:endParaRPr lang="en-GB" dirty="0"/>
          </a:p>
        </p:txBody>
      </p:sp>
    </p:spTree>
    <p:extLst>
      <p:ext uri="{BB962C8B-B14F-4D97-AF65-F5344CB8AC3E}">
        <p14:creationId xmlns:p14="http://schemas.microsoft.com/office/powerpoint/2010/main" xmlns="" val="2971172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01208"/>
            <a:ext cx="7554416" cy="870992"/>
          </a:xfrm>
        </p:spPr>
        <p:txBody>
          <a:bodyPr>
            <a:normAutofit/>
          </a:bodyPr>
          <a:lstStyle/>
          <a:p>
            <a:r>
              <a:rPr lang="en-GB" sz="4000" dirty="0" smtClean="0"/>
              <a:t>Distrust Framing </a:t>
            </a:r>
            <a:endParaRPr lang="en-GB" sz="4000" dirty="0"/>
          </a:p>
        </p:txBody>
      </p:sp>
      <p:sp>
        <p:nvSpPr>
          <p:cNvPr id="3" name="Content Placeholder 2"/>
          <p:cNvSpPr>
            <a:spLocks noGrp="1"/>
          </p:cNvSpPr>
          <p:nvPr>
            <p:ph idx="1"/>
          </p:nvPr>
        </p:nvSpPr>
        <p:spPr>
          <a:xfrm>
            <a:off x="762000" y="685800"/>
            <a:ext cx="7543800" cy="4759424"/>
          </a:xfrm>
          <a:ln>
            <a:solidFill>
              <a:schemeClr val="accent1"/>
            </a:solidFill>
          </a:ln>
        </p:spPr>
        <p:txBody>
          <a:bodyPr>
            <a:normAutofit lnSpcReduction="10000"/>
          </a:bodyPr>
          <a:lstStyle/>
          <a:p>
            <a:endParaRPr lang="en-GB" i="1" dirty="0" smtClean="0"/>
          </a:p>
          <a:p>
            <a:r>
              <a:rPr lang="en-GB" i="1" dirty="0" smtClean="0"/>
              <a:t>“</a:t>
            </a:r>
            <a:r>
              <a:rPr lang="en-GB" i="1" dirty="0"/>
              <a:t>They are really bossy and impolite ... I used to go to the youth club over there ... [name of institution] ... the adults there are not nice ... they are unjust and they talk down to you ... it’s like you shouldn’t be there” (Kazim)</a:t>
            </a:r>
            <a:endParaRPr lang="en-GB" dirty="0"/>
          </a:p>
          <a:p>
            <a:pPr marL="0" indent="0">
              <a:buNone/>
            </a:pPr>
            <a:r>
              <a:rPr lang="en-GB" i="1" dirty="0"/>
              <a:t> </a:t>
            </a:r>
            <a:endParaRPr lang="en-GB" dirty="0"/>
          </a:p>
          <a:p>
            <a:r>
              <a:rPr lang="en-GB" i="1" dirty="0"/>
              <a:t>“One of my friends was in trouble, so I asked </a:t>
            </a:r>
            <a:r>
              <a:rPr lang="en-GB" i="1" dirty="0" smtClean="0"/>
              <a:t>[name] </a:t>
            </a:r>
            <a:r>
              <a:rPr lang="en-GB" i="1" dirty="0"/>
              <a:t>for some advice ... a couple of days later the police came to my house to ask questions ... I told them nothing ... ... anyway my friend got arrested ... </a:t>
            </a:r>
            <a:r>
              <a:rPr lang="en-GB" i="1" dirty="0" smtClean="0"/>
              <a:t>[name] </a:t>
            </a:r>
            <a:r>
              <a:rPr lang="en-GB" i="1" dirty="0"/>
              <a:t>went behind my back to the police, that made me feel really bad ... ... I lost all confidence in </a:t>
            </a:r>
            <a:r>
              <a:rPr lang="en-GB" i="1" dirty="0" smtClean="0"/>
              <a:t>[name] [(s)he] </a:t>
            </a:r>
            <a:r>
              <a:rPr lang="en-GB" i="1" dirty="0"/>
              <a:t>is a snitch and I want nothing more to do with </a:t>
            </a:r>
            <a:r>
              <a:rPr lang="en-GB" i="1" dirty="0" smtClean="0"/>
              <a:t>[him/her]” </a:t>
            </a:r>
            <a:r>
              <a:rPr lang="en-GB" i="1" dirty="0"/>
              <a:t>(Asad)</a:t>
            </a:r>
            <a:endParaRPr lang="en-GB" dirty="0"/>
          </a:p>
          <a:p>
            <a:pPr marL="0" indent="0">
              <a:buNone/>
            </a:pPr>
            <a:endParaRPr lang="en-GB" dirty="0"/>
          </a:p>
        </p:txBody>
      </p:sp>
    </p:spTree>
    <p:extLst>
      <p:ext uri="{BB962C8B-B14F-4D97-AF65-F5344CB8AC3E}">
        <p14:creationId xmlns:p14="http://schemas.microsoft.com/office/powerpoint/2010/main" xmlns="" val="3458952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73216"/>
            <a:ext cx="7554416" cy="798984"/>
          </a:xfrm>
        </p:spPr>
        <p:txBody>
          <a:bodyPr>
            <a:normAutofit/>
          </a:bodyPr>
          <a:lstStyle/>
          <a:p>
            <a:r>
              <a:rPr lang="en-GB" sz="4400" dirty="0" smtClean="0"/>
              <a:t>Limitations … </a:t>
            </a:r>
            <a:endParaRPr lang="en-GB" sz="4400" dirty="0"/>
          </a:p>
        </p:txBody>
      </p:sp>
      <p:sp>
        <p:nvSpPr>
          <p:cNvPr id="3" name="Content Placeholder 2"/>
          <p:cNvSpPr>
            <a:spLocks noGrp="1"/>
          </p:cNvSpPr>
          <p:nvPr>
            <p:ph idx="1"/>
          </p:nvPr>
        </p:nvSpPr>
        <p:spPr>
          <a:xfrm>
            <a:off x="762000" y="685800"/>
            <a:ext cx="7543800" cy="4543400"/>
          </a:xfrm>
          <a:ln>
            <a:solidFill>
              <a:schemeClr val="accent1"/>
            </a:solidFill>
          </a:ln>
        </p:spPr>
        <p:txBody>
          <a:bodyPr/>
          <a:lstStyle/>
          <a:p>
            <a:r>
              <a:rPr lang="en-GB" sz="2800" dirty="0" smtClean="0">
                <a:latin typeface="Calibri" panose="020F0502020204030204" pitchFamily="34" charset="0"/>
              </a:rPr>
              <a:t>Case </a:t>
            </a:r>
            <a:r>
              <a:rPr lang="en-GB" sz="2800" dirty="0">
                <a:latin typeface="Calibri" panose="020F0502020204030204" pitchFamily="34" charset="0"/>
              </a:rPr>
              <a:t>study not a representative </a:t>
            </a:r>
            <a:r>
              <a:rPr lang="en-GB" sz="2800" dirty="0" smtClean="0">
                <a:latin typeface="Calibri" panose="020F0502020204030204" pitchFamily="34" charset="0"/>
              </a:rPr>
              <a:t>survey.</a:t>
            </a:r>
          </a:p>
          <a:p>
            <a:pPr marL="0" indent="0">
              <a:buNone/>
            </a:pPr>
            <a:endParaRPr lang="en-GB" sz="1200" dirty="0" smtClean="0">
              <a:latin typeface="Calibri" panose="020F0502020204030204" pitchFamily="34" charset="0"/>
            </a:endParaRPr>
          </a:p>
          <a:p>
            <a:r>
              <a:rPr lang="en-GB" sz="2800" dirty="0" smtClean="0">
                <a:latin typeface="Calibri" panose="020F0502020204030204" pitchFamily="34" charset="0"/>
              </a:rPr>
              <a:t>Can </a:t>
            </a:r>
            <a:r>
              <a:rPr lang="en-GB" sz="2800" dirty="0">
                <a:latin typeface="Calibri" panose="020F0502020204030204" pitchFamily="34" charset="0"/>
              </a:rPr>
              <a:t>only give a glimpse of what was happening between those social actors, at that period, in that context based on a history of social interaction</a:t>
            </a:r>
            <a:r>
              <a:rPr lang="en-GB" sz="2800" dirty="0" smtClean="0">
                <a:latin typeface="Calibri" panose="020F0502020204030204" pitchFamily="34" charset="0"/>
              </a:rPr>
              <a:t>.</a:t>
            </a:r>
          </a:p>
          <a:p>
            <a:pPr marL="0" indent="0">
              <a:buNone/>
            </a:pPr>
            <a:endParaRPr lang="en-GB" sz="1200" dirty="0" smtClean="0">
              <a:latin typeface="Calibri" panose="020F0502020204030204" pitchFamily="34" charset="0"/>
            </a:endParaRPr>
          </a:p>
          <a:p>
            <a:r>
              <a:rPr lang="en-GB" sz="2800" dirty="0" smtClean="0">
                <a:latin typeface="Calibri" panose="020F0502020204030204" pitchFamily="34" charset="0"/>
              </a:rPr>
              <a:t>Cannot </a:t>
            </a:r>
            <a:r>
              <a:rPr lang="en-GB" sz="2800" dirty="0">
                <a:latin typeface="Calibri" panose="020F0502020204030204" pitchFamily="34" charset="0"/>
              </a:rPr>
              <a:t>make any </a:t>
            </a:r>
            <a:r>
              <a:rPr lang="en-GB" sz="2800" dirty="0" smtClean="0">
                <a:latin typeface="Calibri" panose="020F0502020204030204" pitchFamily="34" charset="0"/>
              </a:rPr>
              <a:t>grand </a:t>
            </a:r>
            <a:r>
              <a:rPr lang="en-GB" sz="2800" dirty="0">
                <a:latin typeface="Calibri" panose="020F0502020204030204" pitchFamily="34" charset="0"/>
              </a:rPr>
              <a:t>generalisations based on a single fieldwork </a:t>
            </a:r>
            <a:r>
              <a:rPr lang="en-GB" sz="2800" dirty="0" smtClean="0">
                <a:latin typeface="Calibri" panose="020F0502020204030204" pitchFamily="34" charset="0"/>
              </a:rPr>
              <a:t>study</a:t>
            </a:r>
            <a:r>
              <a:rPr lang="en-GB" sz="2800" dirty="0">
                <a:latin typeface="Calibri" panose="020F0502020204030204" pitchFamily="34" charset="0"/>
              </a:rPr>
              <a:t> </a:t>
            </a:r>
            <a:r>
              <a:rPr lang="en-GB" sz="2800" dirty="0" smtClean="0">
                <a:latin typeface="Calibri" panose="020F0502020204030204" pitchFamily="34" charset="0"/>
              </a:rPr>
              <a:t>… </a:t>
            </a:r>
            <a:endParaRPr lang="en-GB" sz="2800" dirty="0">
              <a:latin typeface="Calibri" panose="020F0502020204030204" pitchFamily="34" charset="0"/>
            </a:endParaRPr>
          </a:p>
          <a:p>
            <a:endParaRPr lang="en-GB" dirty="0"/>
          </a:p>
        </p:txBody>
      </p:sp>
    </p:spTree>
    <p:extLst>
      <p:ext uri="{BB962C8B-B14F-4D97-AF65-F5344CB8AC3E}">
        <p14:creationId xmlns:p14="http://schemas.microsoft.com/office/powerpoint/2010/main" xmlns="" val="1516675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29200"/>
            <a:ext cx="6781800" cy="943000"/>
          </a:xfrm>
        </p:spPr>
        <p:txBody>
          <a:bodyPr>
            <a:normAutofit/>
          </a:bodyPr>
          <a:lstStyle/>
          <a:p>
            <a:r>
              <a:rPr lang="en-GB" sz="4000" dirty="0" smtClean="0"/>
              <a:t>Not verifiable … </a:t>
            </a:r>
            <a:endParaRPr lang="en-GB" sz="4000" dirty="0"/>
          </a:p>
        </p:txBody>
      </p:sp>
      <p:sp>
        <p:nvSpPr>
          <p:cNvPr id="3" name="Content Placeholder 2"/>
          <p:cNvSpPr>
            <a:spLocks noGrp="1"/>
          </p:cNvSpPr>
          <p:nvPr>
            <p:ph idx="1"/>
          </p:nvPr>
        </p:nvSpPr>
        <p:spPr>
          <a:xfrm>
            <a:off x="762000" y="685800"/>
            <a:ext cx="7543800" cy="4759424"/>
          </a:xfrm>
          <a:ln>
            <a:solidFill>
              <a:schemeClr val="accent1"/>
            </a:solidFill>
          </a:ln>
        </p:spPr>
        <p:txBody>
          <a:bodyPr>
            <a:normAutofit/>
          </a:bodyPr>
          <a:lstStyle/>
          <a:p>
            <a:r>
              <a:rPr lang="en-GB" dirty="0">
                <a:latin typeface="Calibri" panose="020F0502020204030204" pitchFamily="34" charset="0"/>
              </a:rPr>
              <a:t>While </a:t>
            </a:r>
            <a:r>
              <a:rPr lang="en-GB" dirty="0" smtClean="0">
                <a:latin typeface="Calibri" panose="020F0502020204030204" pitchFamily="34" charset="0"/>
              </a:rPr>
              <a:t>these accounts cannot </a:t>
            </a:r>
            <a:r>
              <a:rPr lang="en-GB" dirty="0">
                <a:latin typeface="Calibri" panose="020F0502020204030204" pitchFamily="34" charset="0"/>
              </a:rPr>
              <a:t>be verified, </a:t>
            </a:r>
            <a:r>
              <a:rPr lang="en-GB" dirty="0" smtClean="0">
                <a:latin typeface="Calibri" panose="020F0502020204030204" pitchFamily="34" charset="0"/>
              </a:rPr>
              <a:t>they are in tune with other accounts given by young men in the area.</a:t>
            </a:r>
          </a:p>
          <a:p>
            <a:pPr marL="0" indent="0">
              <a:buNone/>
            </a:pPr>
            <a:endParaRPr lang="en-GB" sz="1200" dirty="0">
              <a:latin typeface="Calibri" panose="020F0502020204030204" pitchFamily="34" charset="0"/>
            </a:endParaRPr>
          </a:p>
          <a:p>
            <a:r>
              <a:rPr lang="en-GB" dirty="0" smtClean="0">
                <a:latin typeface="Calibri" panose="020F0502020204030204" pitchFamily="34" charset="0"/>
              </a:rPr>
              <a:t>Especially in </a:t>
            </a:r>
            <a:r>
              <a:rPr lang="en-GB" dirty="0">
                <a:latin typeface="Calibri" panose="020F0502020204030204" pitchFamily="34" charset="0"/>
              </a:rPr>
              <a:t>relation to </a:t>
            </a:r>
            <a:r>
              <a:rPr lang="en-GB" dirty="0" smtClean="0">
                <a:latin typeface="Calibri" panose="020F0502020204030204" pitchFamily="34" charset="0"/>
              </a:rPr>
              <a:t>framing </a:t>
            </a:r>
            <a:r>
              <a:rPr lang="en-GB" dirty="0">
                <a:latin typeface="Calibri" panose="020F0502020204030204" pitchFamily="34" charset="0"/>
              </a:rPr>
              <a:t>the performance of </a:t>
            </a:r>
            <a:r>
              <a:rPr lang="en-GB" dirty="0" smtClean="0">
                <a:latin typeface="Calibri" panose="020F0502020204030204" pitchFamily="34" charset="0"/>
              </a:rPr>
              <a:t>employees. </a:t>
            </a:r>
          </a:p>
          <a:p>
            <a:pPr marL="0" indent="0">
              <a:buNone/>
            </a:pPr>
            <a:endParaRPr lang="en-GB" sz="1200" dirty="0">
              <a:latin typeface="Calibri" panose="020F0502020204030204" pitchFamily="34" charset="0"/>
            </a:endParaRPr>
          </a:p>
          <a:p>
            <a:r>
              <a:rPr lang="en-GB" dirty="0" smtClean="0">
                <a:latin typeface="Calibri" panose="020F0502020204030204" pitchFamily="34" charset="0"/>
              </a:rPr>
              <a:t>There </a:t>
            </a:r>
            <a:r>
              <a:rPr lang="en-GB" dirty="0">
                <a:latin typeface="Calibri" panose="020F0502020204030204" pitchFamily="34" charset="0"/>
              </a:rPr>
              <a:t>is a confirming consistency between the data presented </a:t>
            </a:r>
            <a:r>
              <a:rPr lang="en-GB" dirty="0" smtClean="0">
                <a:latin typeface="Calibri" panose="020F0502020204030204" pitchFamily="34" charset="0"/>
              </a:rPr>
              <a:t>by the young men and </a:t>
            </a:r>
            <a:r>
              <a:rPr lang="en-GB" dirty="0">
                <a:latin typeface="Calibri" panose="020F0502020204030204" pitchFamily="34" charset="0"/>
              </a:rPr>
              <a:t>that presented </a:t>
            </a:r>
            <a:r>
              <a:rPr lang="en-GB" dirty="0" smtClean="0">
                <a:latin typeface="Calibri" panose="020F0502020204030204" pitchFamily="34" charset="0"/>
              </a:rPr>
              <a:t>by some of the youth workers. </a:t>
            </a:r>
          </a:p>
          <a:p>
            <a:pPr marL="0" indent="0">
              <a:buNone/>
            </a:pPr>
            <a:endParaRPr lang="en-GB" dirty="0" smtClean="0"/>
          </a:p>
        </p:txBody>
      </p:sp>
    </p:spTree>
    <p:extLst>
      <p:ext uri="{BB962C8B-B14F-4D97-AF65-F5344CB8AC3E}">
        <p14:creationId xmlns:p14="http://schemas.microsoft.com/office/powerpoint/2010/main" xmlns="" val="1374702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17232"/>
            <a:ext cx="7626424" cy="654968"/>
          </a:xfrm>
        </p:spPr>
        <p:txBody>
          <a:bodyPr>
            <a:noAutofit/>
          </a:bodyPr>
          <a:lstStyle/>
          <a:p>
            <a:r>
              <a:rPr lang="en-GB" sz="4000" dirty="0" smtClean="0"/>
              <a:t>Examples of Practice …</a:t>
            </a:r>
            <a:endParaRPr lang="en-GB" sz="4000" dirty="0"/>
          </a:p>
        </p:txBody>
      </p:sp>
      <p:sp>
        <p:nvSpPr>
          <p:cNvPr id="3" name="Content Placeholder 2"/>
          <p:cNvSpPr>
            <a:spLocks noGrp="1"/>
          </p:cNvSpPr>
          <p:nvPr>
            <p:ph idx="1"/>
          </p:nvPr>
        </p:nvSpPr>
        <p:spPr>
          <a:xfrm>
            <a:off x="762000" y="685800"/>
            <a:ext cx="7543800" cy="4831432"/>
          </a:xfrm>
          <a:ln>
            <a:solidFill>
              <a:schemeClr val="accent1"/>
            </a:solidFill>
          </a:ln>
        </p:spPr>
        <p:txBody>
          <a:bodyPr>
            <a:normAutofit lnSpcReduction="10000"/>
          </a:bodyPr>
          <a:lstStyle/>
          <a:p>
            <a:r>
              <a:rPr lang="en-GB" dirty="0" smtClean="0">
                <a:latin typeface="Calibri" panose="020F0502020204030204" pitchFamily="34" charset="0"/>
              </a:rPr>
              <a:t>“Street work” – patrolling public places where YP gather (shopping centre, library, town centre, concerts, school football tournaments &amp; discotheques) &amp; responding to requests for assistance from the police/fire service … [</a:t>
            </a:r>
            <a:r>
              <a:rPr lang="en-GB" dirty="0" smtClean="0">
                <a:effectLst>
                  <a:outerShdw blurRad="38100" dist="38100" dir="2700000" algn="tl">
                    <a:srgbClr val="000000">
                      <a:alpha val="43137"/>
                    </a:srgbClr>
                  </a:outerShdw>
                </a:effectLst>
                <a:latin typeface="Calibri" panose="020F0502020204030204" pitchFamily="34" charset="0"/>
              </a:rPr>
              <a:t>everywhere but where they were supposed to be</a:t>
            </a:r>
            <a:r>
              <a:rPr lang="en-GB" dirty="0" smtClean="0">
                <a:latin typeface="Calibri" panose="020F0502020204030204" pitchFamily="34" charset="0"/>
              </a:rPr>
              <a:t>]. </a:t>
            </a:r>
          </a:p>
          <a:p>
            <a:r>
              <a:rPr lang="en-GB" dirty="0" smtClean="0">
                <a:latin typeface="Calibri" panose="020F0502020204030204" pitchFamily="34" charset="0"/>
              </a:rPr>
              <a:t>Emergency Service Escort </a:t>
            </a:r>
          </a:p>
          <a:p>
            <a:r>
              <a:rPr lang="en-GB" dirty="0" smtClean="0">
                <a:latin typeface="Calibri" panose="020F0502020204030204" pitchFamily="34" charset="0"/>
              </a:rPr>
              <a:t>Drive by/through patrolling of Sunset Boulevard </a:t>
            </a:r>
          </a:p>
          <a:p>
            <a:r>
              <a:rPr lang="en-GB" dirty="0" smtClean="0">
                <a:latin typeface="Calibri" panose="020F0502020204030204" pitchFamily="34" charset="0"/>
              </a:rPr>
              <a:t>Social policing (e.g. </a:t>
            </a:r>
            <a:r>
              <a:rPr lang="en-GB" dirty="0" smtClean="0">
                <a:effectLst>
                  <a:outerShdw blurRad="38100" dist="38100" dir="2700000" algn="tl">
                    <a:srgbClr val="000000">
                      <a:alpha val="43137"/>
                    </a:srgbClr>
                  </a:outerShdw>
                </a:effectLst>
                <a:latin typeface="Calibri" panose="020F0502020204030204" pitchFamily="34" charset="0"/>
              </a:rPr>
              <a:t>pub patrols) </a:t>
            </a:r>
          </a:p>
          <a:p>
            <a:r>
              <a:rPr lang="en-GB" dirty="0" smtClean="0">
                <a:latin typeface="Calibri" panose="020F0502020204030204" pitchFamily="34" charset="0"/>
              </a:rPr>
              <a:t>Intelligence gathering (in public spaces e.g. demonstration)</a:t>
            </a:r>
          </a:p>
          <a:p>
            <a:r>
              <a:rPr lang="en-GB" b="1" dirty="0" smtClean="0">
                <a:effectLst>
                  <a:outerShdw blurRad="38100" dist="38100" dir="2700000" algn="tl">
                    <a:srgbClr val="000000">
                      <a:alpha val="43137"/>
                    </a:srgbClr>
                  </a:outerShdw>
                </a:effectLst>
                <a:latin typeface="Calibri" panose="020F0502020204030204" pitchFamily="34" charset="0"/>
              </a:rPr>
              <a:t>Inform</a:t>
            </a:r>
            <a:r>
              <a:rPr lang="en-GB" dirty="0" smtClean="0">
                <a:latin typeface="Calibri" panose="020F0502020204030204" pitchFamily="34" charset="0"/>
              </a:rPr>
              <a:t>ation service to the police (open all hours)</a:t>
            </a:r>
          </a:p>
          <a:p>
            <a:r>
              <a:rPr lang="en-GB" dirty="0" smtClean="0">
                <a:latin typeface="Calibri" panose="020F0502020204030204" pitchFamily="34" charset="0"/>
              </a:rPr>
              <a:t>Naming &amp; Shaming (</a:t>
            </a:r>
            <a:r>
              <a:rPr lang="en-US" dirty="0" smtClean="0">
                <a:latin typeface="Calibri" panose="020F0502020204030204" pitchFamily="34" charset="0"/>
              </a:rPr>
              <a:t>‘deviant’ </a:t>
            </a:r>
            <a:r>
              <a:rPr lang="en-US" dirty="0">
                <a:latin typeface="Calibri" panose="020F0502020204030204" pitchFamily="34" charset="0"/>
              </a:rPr>
              <a:t>youths to </a:t>
            </a:r>
            <a:r>
              <a:rPr lang="en-US" dirty="0" smtClean="0">
                <a:latin typeface="Calibri" panose="020F0502020204030204" pitchFamily="34" charset="0"/>
              </a:rPr>
              <a:t>avoid) </a:t>
            </a:r>
            <a:r>
              <a:rPr lang="en-GB" dirty="0" smtClean="0">
                <a:latin typeface="Calibri" panose="020F0502020204030204" pitchFamily="34" charset="0"/>
              </a:rPr>
              <a:t> </a:t>
            </a:r>
            <a:endParaRPr lang="en-GB" dirty="0">
              <a:latin typeface="Calibri" panose="020F0502020204030204" pitchFamily="34" charset="0"/>
            </a:endParaRPr>
          </a:p>
        </p:txBody>
      </p:sp>
    </p:spTree>
    <p:extLst>
      <p:ext uri="{BB962C8B-B14F-4D97-AF65-F5344CB8AC3E}">
        <p14:creationId xmlns:p14="http://schemas.microsoft.com/office/powerpoint/2010/main" xmlns="" val="734232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5589240"/>
            <a:ext cx="7698432" cy="582960"/>
          </a:xfrm>
        </p:spPr>
        <p:txBody>
          <a:bodyPr>
            <a:normAutofit fontScale="90000"/>
          </a:bodyPr>
          <a:lstStyle/>
          <a:p>
            <a:r>
              <a:rPr lang="da-DK" sz="4000" dirty="0" smtClean="0"/>
              <a:t>One </a:t>
            </a:r>
            <a:r>
              <a:rPr lang="da-DK" sz="4000" dirty="0" err="1" smtClean="0"/>
              <a:t>example</a:t>
            </a:r>
            <a:r>
              <a:rPr lang="da-DK" sz="4000" dirty="0" smtClean="0"/>
              <a:t> …</a:t>
            </a:r>
            <a:endParaRPr lang="da-DK" sz="4000" dirty="0"/>
          </a:p>
        </p:txBody>
      </p:sp>
      <p:sp>
        <p:nvSpPr>
          <p:cNvPr id="3" name="Pladsholder til indhold 2"/>
          <p:cNvSpPr>
            <a:spLocks noGrp="1"/>
          </p:cNvSpPr>
          <p:nvPr>
            <p:ph idx="1"/>
          </p:nvPr>
        </p:nvSpPr>
        <p:spPr>
          <a:xfrm>
            <a:off x="395536" y="548680"/>
            <a:ext cx="7910264" cy="5040560"/>
          </a:xfrm>
          <a:ln>
            <a:solidFill>
              <a:srgbClr val="C00000"/>
            </a:solidFill>
          </a:ln>
        </p:spPr>
        <p:txBody>
          <a:bodyPr>
            <a:normAutofit fontScale="92500" lnSpcReduction="20000"/>
          </a:bodyPr>
          <a:lstStyle/>
          <a:p>
            <a:pPr marL="0" indent="0" algn="ctr">
              <a:buNone/>
            </a:pPr>
            <a:r>
              <a:rPr lang="en-US" sz="2800" dirty="0" smtClean="0">
                <a:latin typeface="Calibri" panose="020F0502020204030204" pitchFamily="34" charset="0"/>
              </a:rPr>
              <a:t>“ We </a:t>
            </a:r>
            <a:r>
              <a:rPr lang="en-US" sz="2800" dirty="0">
                <a:latin typeface="Calibri" panose="020F0502020204030204" pitchFamily="34" charset="0"/>
              </a:rPr>
              <a:t>are neither police officers or anything else</a:t>
            </a:r>
            <a:r>
              <a:rPr lang="en-US" sz="2800" dirty="0" smtClean="0">
                <a:latin typeface="Calibri" panose="020F0502020204030204" pitchFamily="34" charset="0"/>
              </a:rPr>
              <a:t>, we </a:t>
            </a:r>
            <a:r>
              <a:rPr lang="en-US" sz="2800" dirty="0">
                <a:latin typeface="Calibri" panose="020F0502020204030204" pitchFamily="34" charset="0"/>
              </a:rPr>
              <a:t>are pedagogues and our tool is having the gift of the gab ... that’s talking ... </a:t>
            </a:r>
            <a:r>
              <a:rPr lang="en-US" sz="2800" dirty="0" smtClean="0">
                <a:latin typeface="Calibri" panose="020F0502020204030204" pitchFamily="34" charset="0"/>
              </a:rPr>
              <a:t>Errmm, for example </a:t>
            </a:r>
            <a:r>
              <a:rPr lang="en-US" sz="2800" dirty="0">
                <a:latin typeface="Calibri" panose="020F0502020204030204" pitchFamily="34" charset="0"/>
              </a:rPr>
              <a:t>there have been a lot of container fires in [Sunset Boulevard] and stones thrown at the fire </a:t>
            </a:r>
            <a:r>
              <a:rPr lang="en-US" sz="2800" dirty="0" smtClean="0">
                <a:latin typeface="Calibri" panose="020F0502020204030204" pitchFamily="34" charset="0"/>
              </a:rPr>
              <a:t>brigade &amp; </a:t>
            </a:r>
            <a:r>
              <a:rPr lang="en-US" sz="2800" dirty="0">
                <a:latin typeface="Calibri" panose="020F0502020204030204" pitchFamily="34" charset="0"/>
              </a:rPr>
              <a:t>the police ... so we have </a:t>
            </a:r>
            <a:r>
              <a:rPr lang="en-US" sz="2800" b="1" dirty="0">
                <a:latin typeface="Calibri" panose="020F0502020204030204" pitchFamily="34" charset="0"/>
              </a:rPr>
              <a:t>a deal </a:t>
            </a:r>
            <a:r>
              <a:rPr lang="en-US" sz="2800" dirty="0">
                <a:latin typeface="Calibri" panose="020F0502020204030204" pitchFamily="34" charset="0"/>
              </a:rPr>
              <a:t>that if there is a fire alarm </a:t>
            </a:r>
            <a:r>
              <a:rPr lang="en-US" sz="2800" dirty="0" smtClean="0">
                <a:latin typeface="Calibri" panose="020F0502020204030204" pitchFamily="34" charset="0"/>
              </a:rPr>
              <a:t>the </a:t>
            </a:r>
            <a:r>
              <a:rPr lang="en-US" sz="2800" dirty="0">
                <a:latin typeface="Calibri" panose="020F0502020204030204" pitchFamily="34" charset="0"/>
              </a:rPr>
              <a:t>fire </a:t>
            </a:r>
            <a:r>
              <a:rPr lang="en-US" sz="2800" dirty="0" smtClean="0">
                <a:latin typeface="Calibri" panose="020F0502020204030204" pitchFamily="34" charset="0"/>
              </a:rPr>
              <a:t>brigade phone </a:t>
            </a:r>
            <a:r>
              <a:rPr lang="en-US" sz="2800" dirty="0">
                <a:latin typeface="Calibri" panose="020F0502020204030204" pitchFamily="34" charset="0"/>
              </a:rPr>
              <a:t>us </a:t>
            </a:r>
            <a:endParaRPr lang="en-US" sz="2800" dirty="0" smtClean="0">
              <a:latin typeface="Calibri" panose="020F0502020204030204" pitchFamily="34" charset="0"/>
            </a:endParaRPr>
          </a:p>
          <a:p>
            <a:pPr marL="0" indent="0" algn="ctr">
              <a:buNone/>
            </a:pPr>
            <a:endParaRPr lang="en-US" sz="1500" dirty="0" smtClean="0">
              <a:latin typeface="Calibri" panose="020F0502020204030204" pitchFamily="34" charset="0"/>
            </a:endParaRPr>
          </a:p>
          <a:p>
            <a:pPr marL="0" indent="0" algn="ctr">
              <a:buNone/>
            </a:pPr>
            <a:r>
              <a:rPr lang="en-US" sz="2800" dirty="0" smtClean="0">
                <a:latin typeface="Calibri" panose="020F0502020204030204" pitchFamily="34" charset="0"/>
              </a:rPr>
              <a:t>AND </a:t>
            </a:r>
            <a:r>
              <a:rPr lang="en-US" sz="2800" dirty="0">
                <a:latin typeface="Calibri" panose="020F0502020204030204" pitchFamily="34" charset="0"/>
              </a:rPr>
              <a:t>its pissing funny when we drive down </a:t>
            </a:r>
            <a:r>
              <a:rPr lang="en-US" sz="2800" dirty="0" smtClean="0">
                <a:latin typeface="Calibri" panose="020F0502020204030204" pitchFamily="34" charset="0"/>
              </a:rPr>
              <a:t>there, it’s </a:t>
            </a:r>
            <a:r>
              <a:rPr lang="en-US" sz="2800" dirty="0">
                <a:latin typeface="Calibri" panose="020F0502020204030204" pitchFamily="34" charset="0"/>
              </a:rPr>
              <a:t>a joke ... the </a:t>
            </a:r>
            <a:r>
              <a:rPr lang="en-US" sz="2800" dirty="0" smtClean="0">
                <a:latin typeface="Calibri" panose="020F0502020204030204" pitchFamily="34" charset="0"/>
              </a:rPr>
              <a:t>fire brigade </a:t>
            </a:r>
            <a:r>
              <a:rPr lang="en-US" sz="2800" dirty="0">
                <a:latin typeface="Calibri" panose="020F0502020204030204" pitchFamily="34" charset="0"/>
              </a:rPr>
              <a:t>are parked behind the police at the entrance of [Sunset Boulevard] ... waiting for us ... </a:t>
            </a:r>
            <a:r>
              <a:rPr lang="en-US" sz="2800" dirty="0" smtClean="0">
                <a:latin typeface="Calibri" panose="020F0502020204030204" pitchFamily="34" charset="0"/>
              </a:rPr>
              <a:t>then us pedagogues </a:t>
            </a:r>
            <a:r>
              <a:rPr lang="en-US" sz="2800" dirty="0">
                <a:latin typeface="Calibri" panose="020F0502020204030204" pitchFamily="34" charset="0"/>
              </a:rPr>
              <a:t>come chuffing along in our old car and drive in first </a:t>
            </a:r>
            <a:r>
              <a:rPr lang="en-US" sz="2800" dirty="0" smtClean="0">
                <a:latin typeface="Calibri" panose="020F0502020204030204" pitchFamily="34" charset="0"/>
              </a:rPr>
              <a:t>and talk </a:t>
            </a:r>
            <a:r>
              <a:rPr lang="en-US" sz="2800" dirty="0">
                <a:latin typeface="Calibri" panose="020F0502020204030204" pitchFamily="34" charset="0"/>
              </a:rPr>
              <a:t>to </a:t>
            </a:r>
            <a:r>
              <a:rPr lang="en-US" sz="2800" dirty="0" smtClean="0">
                <a:latin typeface="Calibri" panose="020F0502020204030204" pitchFamily="34" charset="0"/>
              </a:rPr>
              <a:t>the youths, then </a:t>
            </a:r>
            <a:r>
              <a:rPr lang="en-US" sz="2800" dirty="0">
                <a:latin typeface="Calibri" panose="020F0502020204030204" pitchFamily="34" charset="0"/>
              </a:rPr>
              <a:t>the police </a:t>
            </a:r>
            <a:r>
              <a:rPr lang="en-US" sz="2800" dirty="0" smtClean="0">
                <a:latin typeface="Calibri" panose="020F0502020204030204" pitchFamily="34" charset="0"/>
              </a:rPr>
              <a:t>&amp; fire </a:t>
            </a:r>
            <a:r>
              <a:rPr lang="en-US" sz="2800" dirty="0">
                <a:latin typeface="Calibri" panose="020F0502020204030204" pitchFamily="34" charset="0"/>
              </a:rPr>
              <a:t>brigade can follow us in and then take care of their jobs </a:t>
            </a:r>
            <a:r>
              <a:rPr lang="en-US" sz="2800" dirty="0" smtClean="0">
                <a:latin typeface="Calibri" panose="020F0502020204030204" pitchFamily="34" charset="0"/>
              </a:rPr>
              <a:t>” (</a:t>
            </a:r>
            <a:r>
              <a:rPr lang="en-US" sz="2800" dirty="0">
                <a:latin typeface="Calibri" panose="020F0502020204030204" pitchFamily="34" charset="0"/>
              </a:rPr>
              <a:t>Interview</a:t>
            </a:r>
            <a:r>
              <a:rPr lang="en-US" sz="2800" dirty="0" smtClean="0">
                <a:latin typeface="Calibri" panose="020F0502020204030204" pitchFamily="34" charset="0"/>
              </a:rPr>
              <a:t>: Margret </a:t>
            </a:r>
            <a:r>
              <a:rPr lang="en-US" sz="2800" dirty="0">
                <a:latin typeface="Calibri" panose="020F0502020204030204" pitchFamily="34" charset="0"/>
              </a:rPr>
              <a:t>).</a:t>
            </a:r>
            <a:endParaRPr lang="da-DK" sz="2800" dirty="0">
              <a:latin typeface="Calibri" panose="020F0502020204030204" pitchFamily="34" charset="0"/>
            </a:endParaRPr>
          </a:p>
        </p:txBody>
      </p:sp>
    </p:spTree>
    <p:extLst>
      <p:ext uri="{BB962C8B-B14F-4D97-AF65-F5344CB8AC3E}">
        <p14:creationId xmlns:p14="http://schemas.microsoft.com/office/powerpoint/2010/main" xmlns="" val="1089672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5517232"/>
            <a:ext cx="7626424" cy="654968"/>
          </a:xfrm>
        </p:spPr>
        <p:txBody>
          <a:bodyPr>
            <a:normAutofit fontScale="90000"/>
          </a:bodyPr>
          <a:lstStyle/>
          <a:p>
            <a:r>
              <a:rPr lang="en-GB" sz="4000" dirty="0" smtClean="0"/>
              <a:t>Another example … </a:t>
            </a:r>
            <a:endParaRPr lang="en-GB" sz="4000" dirty="0"/>
          </a:p>
        </p:txBody>
      </p:sp>
      <p:sp>
        <p:nvSpPr>
          <p:cNvPr id="3" name="Pladsholder til indhold 2"/>
          <p:cNvSpPr>
            <a:spLocks noGrp="1"/>
          </p:cNvSpPr>
          <p:nvPr>
            <p:ph idx="1"/>
          </p:nvPr>
        </p:nvSpPr>
        <p:spPr>
          <a:xfrm>
            <a:off x="762000" y="548680"/>
            <a:ext cx="7543800" cy="5112568"/>
          </a:xfrm>
          <a:ln>
            <a:solidFill>
              <a:srgbClr val="C00000"/>
            </a:solidFill>
          </a:ln>
        </p:spPr>
        <p:txBody>
          <a:bodyPr>
            <a:normAutofit/>
          </a:bodyPr>
          <a:lstStyle/>
          <a:p>
            <a:pPr marL="0" indent="0" algn="ctr">
              <a:buNone/>
            </a:pPr>
            <a:r>
              <a:rPr lang="en-US" sz="2800" i="1" dirty="0">
                <a:latin typeface="Calibri" panose="020F0502020204030204" pitchFamily="34" charset="0"/>
              </a:rPr>
              <a:t>“... </a:t>
            </a:r>
            <a:r>
              <a:rPr lang="en-US" sz="2800" i="1" dirty="0" err="1">
                <a:latin typeface="Calibri" panose="020F0502020204030204" pitchFamily="34" charset="0"/>
              </a:rPr>
              <a:t>ermmm</a:t>
            </a:r>
            <a:r>
              <a:rPr lang="en-US" sz="2800" i="1" dirty="0">
                <a:latin typeface="Calibri" panose="020F0502020204030204" pitchFamily="34" charset="0"/>
              </a:rPr>
              <a:t> ... </a:t>
            </a:r>
            <a:r>
              <a:rPr lang="en-US" sz="2800" i="1" dirty="0" smtClean="0">
                <a:latin typeface="Calibri" panose="020F0502020204030204" pitchFamily="34" charset="0"/>
              </a:rPr>
              <a:t>I </a:t>
            </a:r>
            <a:r>
              <a:rPr lang="en-US" sz="2800" i="1" dirty="0">
                <a:latin typeface="Calibri" panose="020F0502020204030204" pitchFamily="34" charset="0"/>
              </a:rPr>
              <a:t>am employed by the local authority </a:t>
            </a:r>
            <a:r>
              <a:rPr lang="en-US" sz="2800" i="1" dirty="0" smtClean="0">
                <a:latin typeface="Calibri" panose="020F0502020204030204" pitchFamily="34" charset="0"/>
              </a:rPr>
              <a:t>... </a:t>
            </a:r>
            <a:r>
              <a:rPr lang="en-US" sz="2800" i="1" dirty="0">
                <a:latin typeface="Calibri" panose="020F0502020204030204" pitchFamily="34" charset="0"/>
              </a:rPr>
              <a:t>and sometimes </a:t>
            </a:r>
            <a:r>
              <a:rPr lang="en-US" sz="2800" i="1" dirty="0" smtClean="0">
                <a:latin typeface="Calibri" panose="020F0502020204030204" pitchFamily="34" charset="0"/>
              </a:rPr>
              <a:t>I have </a:t>
            </a:r>
            <a:r>
              <a:rPr lang="en-US" sz="2800" i="1" dirty="0">
                <a:latin typeface="Calibri" panose="020F0502020204030204" pitchFamily="34" charset="0"/>
              </a:rPr>
              <a:t>to report some things they do not agree with ... </a:t>
            </a:r>
            <a:r>
              <a:rPr lang="en-US" sz="2800" i="1" dirty="0" err="1" smtClean="0">
                <a:latin typeface="Calibri" panose="020F0502020204030204" pitchFamily="34" charset="0"/>
              </a:rPr>
              <a:t>errrr</a:t>
            </a:r>
            <a:r>
              <a:rPr lang="en-US" sz="2800" i="1" dirty="0" smtClean="0">
                <a:latin typeface="Calibri" panose="020F0502020204030204" pitchFamily="34" charset="0"/>
              </a:rPr>
              <a:t> </a:t>
            </a:r>
            <a:r>
              <a:rPr lang="en-US" sz="2800" i="1" dirty="0">
                <a:latin typeface="Calibri" panose="020F0502020204030204" pitchFamily="34" charset="0"/>
              </a:rPr>
              <a:t>some things </a:t>
            </a:r>
            <a:r>
              <a:rPr lang="en-US" sz="2800" i="1" dirty="0" smtClean="0">
                <a:latin typeface="Calibri" panose="020F0502020204030204" pitchFamily="34" charset="0"/>
              </a:rPr>
              <a:t>they </a:t>
            </a:r>
            <a:r>
              <a:rPr lang="en-US" sz="2800" i="1" dirty="0">
                <a:latin typeface="Calibri" panose="020F0502020204030204" pitchFamily="34" charset="0"/>
              </a:rPr>
              <a:t>don’t want me to </a:t>
            </a:r>
            <a:r>
              <a:rPr lang="en-US" sz="2800" i="1" dirty="0" smtClean="0">
                <a:latin typeface="Calibri" panose="020F0502020204030204" pitchFamily="34" charset="0"/>
              </a:rPr>
              <a:t>go further </a:t>
            </a:r>
            <a:r>
              <a:rPr lang="en-US" sz="2800" i="1" dirty="0">
                <a:latin typeface="Calibri" panose="020F0502020204030204" pitchFamily="34" charset="0"/>
              </a:rPr>
              <a:t>with ... </a:t>
            </a:r>
            <a:r>
              <a:rPr lang="en-US" sz="2800" i="1" dirty="0" smtClean="0">
                <a:latin typeface="Calibri" panose="020F0502020204030204" pitchFamily="34" charset="0"/>
              </a:rPr>
              <a:t>it </a:t>
            </a:r>
            <a:r>
              <a:rPr lang="en-US" sz="2800" i="1" dirty="0">
                <a:latin typeface="Calibri" panose="020F0502020204030204" pitchFamily="34" charset="0"/>
              </a:rPr>
              <a:t>can </a:t>
            </a:r>
            <a:r>
              <a:rPr lang="en-US" sz="2800" i="1" dirty="0" smtClean="0">
                <a:latin typeface="Calibri" panose="020F0502020204030204" pitchFamily="34" charset="0"/>
              </a:rPr>
              <a:t>be </a:t>
            </a:r>
            <a:r>
              <a:rPr lang="en-US" sz="2800" i="1" dirty="0">
                <a:latin typeface="Calibri" panose="020F0502020204030204" pitchFamily="34" charset="0"/>
              </a:rPr>
              <a:t>in connection with the SSP cooperation with the police ... I talk to the </a:t>
            </a:r>
            <a:r>
              <a:rPr lang="en-US" sz="2800" i="1" dirty="0" smtClean="0">
                <a:latin typeface="Calibri" panose="020F0502020204030204" pitchFamily="34" charset="0"/>
              </a:rPr>
              <a:t>police... </a:t>
            </a:r>
            <a:r>
              <a:rPr lang="en-US" sz="2800" i="1" dirty="0">
                <a:latin typeface="Calibri" panose="020F0502020204030204" pitchFamily="34" charset="0"/>
              </a:rPr>
              <a:t>they are my </a:t>
            </a:r>
            <a:r>
              <a:rPr lang="en-US" sz="2800" i="1" dirty="0" smtClean="0">
                <a:latin typeface="Calibri" panose="020F0502020204030204" pitchFamily="34" charset="0"/>
              </a:rPr>
              <a:t>partners </a:t>
            </a:r>
            <a:r>
              <a:rPr lang="en-US" sz="2800" i="1" dirty="0">
                <a:latin typeface="Calibri" panose="020F0502020204030204" pitchFamily="34" charset="0"/>
              </a:rPr>
              <a:t>[</a:t>
            </a:r>
            <a:r>
              <a:rPr lang="en-US" sz="2800" i="1" dirty="0" err="1">
                <a:effectLst>
                  <a:outerShdw blurRad="38100" dist="38100" dir="2700000" algn="tl">
                    <a:srgbClr val="000000">
                      <a:alpha val="43137"/>
                    </a:srgbClr>
                  </a:outerShdw>
                </a:effectLst>
                <a:latin typeface="Calibri" panose="020F0502020204030204" pitchFamily="34" charset="0"/>
              </a:rPr>
              <a:t>samarbejdspartner</a:t>
            </a:r>
            <a:r>
              <a:rPr lang="en-US" sz="2800" i="1" dirty="0">
                <a:latin typeface="Calibri" panose="020F0502020204030204" pitchFamily="34" charset="0"/>
              </a:rPr>
              <a:t>] ... </a:t>
            </a:r>
            <a:r>
              <a:rPr lang="en-US" sz="2800" i="1" dirty="0" smtClean="0">
                <a:latin typeface="Calibri" panose="020F0502020204030204" pitchFamily="34" charset="0"/>
              </a:rPr>
              <a:t>and </a:t>
            </a:r>
            <a:r>
              <a:rPr lang="en-US" sz="2800" i="1" dirty="0">
                <a:latin typeface="Calibri" panose="020F0502020204030204" pitchFamily="34" charset="0"/>
              </a:rPr>
              <a:t>I don’t cover for them </a:t>
            </a:r>
            <a:r>
              <a:rPr lang="en-US" sz="2800" i="1" dirty="0" smtClean="0">
                <a:latin typeface="Calibri" panose="020F0502020204030204" pitchFamily="34" charset="0"/>
              </a:rPr>
              <a:t>... </a:t>
            </a:r>
            <a:r>
              <a:rPr lang="en-US" sz="2800" i="1" dirty="0">
                <a:latin typeface="Calibri" panose="020F0502020204030204" pitchFamily="34" charset="0"/>
              </a:rPr>
              <a:t>if I know that the youths have committed crime and the police ask </a:t>
            </a:r>
            <a:r>
              <a:rPr lang="en-US" sz="2800" i="1" dirty="0" smtClean="0">
                <a:latin typeface="Calibri" panose="020F0502020204030204" pitchFamily="34" charset="0"/>
              </a:rPr>
              <a:t>… I </a:t>
            </a:r>
            <a:r>
              <a:rPr lang="en-US" sz="2800" i="1" dirty="0">
                <a:latin typeface="Calibri" panose="020F0502020204030204" pitchFamily="34" charset="0"/>
              </a:rPr>
              <a:t>don’t lie or try to conceal any crime ... </a:t>
            </a:r>
            <a:r>
              <a:rPr lang="en-US" sz="2800" i="1" dirty="0" smtClean="0">
                <a:latin typeface="Calibri" panose="020F0502020204030204" pitchFamily="34" charset="0"/>
              </a:rPr>
              <a:t>I </a:t>
            </a:r>
            <a:r>
              <a:rPr lang="en-US" sz="2800" i="1" dirty="0">
                <a:latin typeface="Calibri" panose="020F0502020204030204" pitchFamily="34" charset="0"/>
              </a:rPr>
              <a:t>would never dream of doing that”</a:t>
            </a:r>
            <a:r>
              <a:rPr lang="en-US" sz="2800" dirty="0">
                <a:latin typeface="Calibri" panose="020F0502020204030204" pitchFamily="34" charset="0"/>
              </a:rPr>
              <a:t> (Interview</a:t>
            </a:r>
            <a:r>
              <a:rPr lang="en-US" sz="2800" dirty="0" smtClean="0">
                <a:latin typeface="Calibri" panose="020F0502020204030204" pitchFamily="34" charset="0"/>
              </a:rPr>
              <a:t>: Margret </a:t>
            </a:r>
            <a:r>
              <a:rPr lang="en-US" sz="2800" dirty="0">
                <a:latin typeface="Calibri" panose="020F0502020204030204" pitchFamily="34" charset="0"/>
              </a:rPr>
              <a:t>).</a:t>
            </a:r>
            <a:endParaRPr lang="da-DK" sz="2800" dirty="0">
              <a:latin typeface="Calibri" panose="020F0502020204030204" pitchFamily="34" charset="0"/>
            </a:endParaRPr>
          </a:p>
          <a:p>
            <a:pPr marL="0" indent="0">
              <a:buNone/>
            </a:pPr>
            <a:endParaRPr lang="da-DK" dirty="0"/>
          </a:p>
        </p:txBody>
      </p:sp>
    </p:spTree>
    <p:extLst>
      <p:ext uri="{BB962C8B-B14F-4D97-AF65-F5344CB8AC3E}">
        <p14:creationId xmlns:p14="http://schemas.microsoft.com/office/powerpoint/2010/main" xmlns="" val="336072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5157192"/>
            <a:ext cx="7554416" cy="1015008"/>
          </a:xfrm>
        </p:spPr>
        <p:txBody>
          <a:bodyPr>
            <a:normAutofit fontScale="90000"/>
          </a:bodyPr>
          <a:lstStyle/>
          <a:p>
            <a:r>
              <a:rPr lang="en-GB" sz="4000" dirty="0" smtClean="0"/>
              <a:t>Contrary </a:t>
            </a:r>
            <a:r>
              <a:rPr lang="da-DK" sz="4000" dirty="0" smtClean="0"/>
              <a:t>to ‘Retsplejeloven’ §115 stk. 2</a:t>
            </a:r>
            <a:endParaRPr lang="da-DK" sz="4000" dirty="0"/>
          </a:p>
        </p:txBody>
      </p:sp>
      <p:sp>
        <p:nvSpPr>
          <p:cNvPr id="3" name="Pladsholder til indhold 2"/>
          <p:cNvSpPr>
            <a:spLocks noGrp="1"/>
          </p:cNvSpPr>
          <p:nvPr>
            <p:ph idx="1"/>
          </p:nvPr>
        </p:nvSpPr>
        <p:spPr>
          <a:xfrm>
            <a:off x="762000" y="476672"/>
            <a:ext cx="7543800" cy="5112568"/>
          </a:xfrm>
          <a:ln>
            <a:solidFill>
              <a:schemeClr val="accent1"/>
            </a:solidFill>
          </a:ln>
        </p:spPr>
        <p:txBody>
          <a:bodyPr>
            <a:normAutofit fontScale="92500" lnSpcReduction="10000"/>
          </a:bodyPr>
          <a:lstStyle/>
          <a:p>
            <a:pPr marL="0" indent="0">
              <a:buNone/>
            </a:pPr>
            <a:endParaRPr lang="en-GB" dirty="0" smtClean="0"/>
          </a:p>
          <a:p>
            <a:endParaRPr lang="en-GB" dirty="0" smtClean="0"/>
          </a:p>
          <a:p>
            <a:r>
              <a:rPr lang="en-GB" sz="2800" dirty="0" smtClean="0">
                <a:latin typeface="Calibri" panose="020F0502020204030204" pitchFamily="34" charset="0"/>
              </a:rPr>
              <a:t>Employees involved in SSP cooperation can only disclose information that can prevent crime, and not information about already committed crime …</a:t>
            </a:r>
          </a:p>
          <a:p>
            <a:pPr marL="0" indent="0">
              <a:buNone/>
            </a:pPr>
            <a:endParaRPr lang="da-DK" sz="1500" dirty="0" smtClean="0">
              <a:latin typeface="Calibri" panose="020F0502020204030204" pitchFamily="34" charset="0"/>
            </a:endParaRPr>
          </a:p>
          <a:p>
            <a:r>
              <a:rPr lang="da-DK" sz="2800" dirty="0">
                <a:latin typeface="Calibri" panose="020F0502020204030204" pitchFamily="34" charset="0"/>
              </a:rPr>
              <a:t>I</a:t>
            </a:r>
            <a:r>
              <a:rPr lang="da-DK" sz="2800" dirty="0" smtClean="0">
                <a:latin typeface="Calibri" panose="020F0502020204030204" pitchFamily="34" charset="0"/>
              </a:rPr>
              <a:t>følge </a:t>
            </a:r>
            <a:r>
              <a:rPr lang="da-DK" sz="2800" dirty="0">
                <a:latin typeface="Calibri" panose="020F0502020204030204" pitchFamily="34" charset="0"/>
              </a:rPr>
              <a:t>retsplejelovens paragraf 115 stk. 2, som er den lovgivning SSP-medarbejdere er underlagt, må SSP-medarbejdere ikke videregive oplysninger om begået kriminalitet. Her hedder det: </a:t>
            </a:r>
            <a:r>
              <a:rPr lang="da-DK" sz="2800" dirty="0" smtClean="0">
                <a:latin typeface="Calibri" panose="020F0502020204030204" pitchFamily="34" charset="0"/>
              </a:rPr>
              <a:t>”</a:t>
            </a:r>
            <a:r>
              <a:rPr lang="da-DK" sz="2800" dirty="0" smtClean="0">
                <a:effectLst>
                  <a:outerShdw blurRad="38100" dist="38100" dir="2700000" algn="tl">
                    <a:srgbClr val="000000">
                      <a:alpha val="43137"/>
                    </a:srgbClr>
                  </a:outerShdw>
                </a:effectLst>
                <a:latin typeface="Calibri" panose="020F0502020204030204" pitchFamily="34" charset="0"/>
              </a:rPr>
              <a:t>Oplysningerne </a:t>
            </a:r>
            <a:r>
              <a:rPr lang="da-DK" sz="2800" dirty="0">
                <a:effectLst>
                  <a:outerShdw blurRad="38100" dist="38100" dir="2700000" algn="tl">
                    <a:srgbClr val="000000">
                      <a:alpha val="43137"/>
                    </a:srgbClr>
                  </a:outerShdw>
                </a:effectLst>
                <a:latin typeface="Calibri" panose="020F0502020204030204" pitchFamily="34" charset="0"/>
              </a:rPr>
              <a:t>må i forbindelse med det kriminalitetsforebyggende samarbejde ikke videregives med henblik på efterforskning af straffesager” </a:t>
            </a:r>
            <a:r>
              <a:rPr lang="da-DK" sz="2800" dirty="0" smtClean="0">
                <a:latin typeface="Calibri" panose="020F0502020204030204" pitchFamily="34" charset="0"/>
              </a:rPr>
              <a:t>(Retsplejeloven </a:t>
            </a:r>
            <a:r>
              <a:rPr lang="da-DK" sz="2800" dirty="0">
                <a:latin typeface="Calibri" panose="020F0502020204030204" pitchFamily="34" charset="0"/>
              </a:rPr>
              <a:t>§115 stk. </a:t>
            </a:r>
            <a:r>
              <a:rPr lang="da-DK" sz="2800" dirty="0" smtClean="0">
                <a:latin typeface="Calibri" panose="020F0502020204030204" pitchFamily="34" charset="0"/>
              </a:rPr>
              <a:t>2).</a:t>
            </a:r>
            <a:r>
              <a:rPr lang="da-DK" sz="2800" dirty="0" smtClean="0">
                <a:effectLst>
                  <a:outerShdw blurRad="38100" dist="38100" dir="2700000" algn="tl">
                    <a:srgbClr val="000000">
                      <a:alpha val="43137"/>
                    </a:srgbClr>
                  </a:outerShdw>
                </a:effectLst>
                <a:latin typeface="Calibri" panose="020F0502020204030204" pitchFamily="34" charset="0"/>
              </a:rPr>
              <a:t> </a:t>
            </a:r>
            <a:endParaRPr lang="en-GB" sz="2800" dirty="0">
              <a:effectLst>
                <a:outerShdw blurRad="38100" dist="38100" dir="2700000" algn="tl">
                  <a:srgbClr val="000000">
                    <a:alpha val="43137"/>
                  </a:srgbClr>
                </a:outerShdw>
              </a:effectLst>
              <a:latin typeface="Calibri" panose="020F0502020204030204" pitchFamily="34" charset="0"/>
            </a:endParaRPr>
          </a:p>
          <a:p>
            <a:endParaRPr lang="en-GB" dirty="0" smtClean="0"/>
          </a:p>
          <a:p>
            <a:pPr marL="0" indent="0">
              <a:buNone/>
            </a:pPr>
            <a:endParaRPr lang="en-GB" dirty="0" smtClean="0"/>
          </a:p>
          <a:p>
            <a:pPr marL="0" indent="0">
              <a:buNone/>
            </a:pPr>
            <a:endParaRPr lang="da-DK" dirty="0"/>
          </a:p>
        </p:txBody>
      </p:sp>
    </p:spTree>
    <p:extLst>
      <p:ext uri="{BB962C8B-B14F-4D97-AF65-F5344CB8AC3E}">
        <p14:creationId xmlns:p14="http://schemas.microsoft.com/office/powerpoint/2010/main" xmlns="" val="523794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45224"/>
            <a:ext cx="7554416" cy="726976"/>
          </a:xfrm>
        </p:spPr>
        <p:txBody>
          <a:bodyPr>
            <a:normAutofit/>
          </a:bodyPr>
          <a:lstStyle/>
          <a:p>
            <a:r>
              <a:rPr lang="en-GB" sz="4000" dirty="0" smtClean="0"/>
              <a:t>Practice reflection …</a:t>
            </a:r>
            <a:endParaRPr lang="en-GB" sz="4000" dirty="0"/>
          </a:p>
        </p:txBody>
      </p:sp>
      <p:sp>
        <p:nvSpPr>
          <p:cNvPr id="3" name="Content Placeholder 2"/>
          <p:cNvSpPr>
            <a:spLocks noGrp="1"/>
          </p:cNvSpPr>
          <p:nvPr>
            <p:ph idx="1"/>
          </p:nvPr>
        </p:nvSpPr>
        <p:spPr>
          <a:xfrm>
            <a:off x="611560" y="685800"/>
            <a:ext cx="7848872" cy="4831432"/>
          </a:xfrm>
          <a:ln>
            <a:solidFill>
              <a:schemeClr val="accent1"/>
            </a:solidFill>
          </a:ln>
        </p:spPr>
        <p:txBody>
          <a:bodyPr>
            <a:normAutofit/>
          </a:bodyPr>
          <a:lstStyle/>
          <a:p>
            <a:pPr marL="0" indent="0" algn="ctr">
              <a:buNone/>
            </a:pPr>
            <a:r>
              <a:rPr lang="en-US" dirty="0" smtClean="0">
                <a:latin typeface="Calibri" panose="020F0502020204030204" pitchFamily="34" charset="0"/>
              </a:rPr>
              <a:t>“it’s </a:t>
            </a:r>
            <a:r>
              <a:rPr lang="en-US" dirty="0">
                <a:latin typeface="Calibri" panose="020F0502020204030204" pitchFamily="34" charset="0"/>
              </a:rPr>
              <a:t>true ... we only ever go into [</a:t>
            </a:r>
            <a:r>
              <a:rPr lang="en-US" dirty="0" smtClean="0">
                <a:effectLst>
                  <a:outerShdw blurRad="38100" dist="38100" dir="2700000" algn="tl">
                    <a:srgbClr val="000000">
                      <a:alpha val="43137"/>
                    </a:srgbClr>
                  </a:outerShdw>
                </a:effectLst>
                <a:latin typeface="Calibri" panose="020F0502020204030204" pitchFamily="34" charset="0"/>
              </a:rPr>
              <a:t>S.B</a:t>
            </a:r>
            <a:r>
              <a:rPr lang="en-US" dirty="0" smtClean="0">
                <a:latin typeface="Calibri" panose="020F0502020204030204" pitchFamily="34" charset="0"/>
              </a:rPr>
              <a:t>.] </a:t>
            </a:r>
            <a:r>
              <a:rPr lang="en-US" dirty="0">
                <a:latin typeface="Calibri" panose="020F0502020204030204" pitchFamily="34" charset="0"/>
              </a:rPr>
              <a:t>when there’s a fire ... we don’t go there otherwise ... they are irritated with us </a:t>
            </a:r>
            <a:r>
              <a:rPr lang="en-US" dirty="0" smtClean="0">
                <a:latin typeface="Calibri" panose="020F0502020204030204" pitchFamily="34" charset="0"/>
              </a:rPr>
              <a:t>[…] that </a:t>
            </a:r>
            <a:r>
              <a:rPr lang="en-US" dirty="0">
                <a:latin typeface="Calibri" panose="020F0502020204030204" pitchFamily="34" charset="0"/>
              </a:rPr>
              <a:t>means </a:t>
            </a:r>
            <a:r>
              <a:rPr lang="en-US" dirty="0" smtClean="0">
                <a:latin typeface="Calibri" panose="020F0502020204030204" pitchFamily="34" charset="0"/>
              </a:rPr>
              <a:t>we </a:t>
            </a:r>
            <a:r>
              <a:rPr lang="en-US" dirty="0">
                <a:latin typeface="Calibri" panose="020F0502020204030204" pitchFamily="34" charset="0"/>
              </a:rPr>
              <a:t>can’t approach </a:t>
            </a:r>
            <a:r>
              <a:rPr lang="en-US" dirty="0" smtClean="0">
                <a:latin typeface="Calibri" panose="020F0502020204030204" pitchFamily="34" charset="0"/>
              </a:rPr>
              <a:t>them, we </a:t>
            </a:r>
            <a:r>
              <a:rPr lang="en-US" dirty="0">
                <a:latin typeface="Calibri" panose="020F0502020204030204" pitchFamily="34" charset="0"/>
              </a:rPr>
              <a:t>only drive over there when the police turn out ... and that’s </a:t>
            </a:r>
            <a:r>
              <a:rPr lang="en-US" dirty="0" smtClean="0">
                <a:latin typeface="Calibri" panose="020F0502020204030204" pitchFamily="34" charset="0"/>
              </a:rPr>
              <a:t>wrong, </a:t>
            </a:r>
            <a:r>
              <a:rPr lang="en-US" dirty="0" smtClean="0">
                <a:effectLst>
                  <a:outerShdw blurRad="38100" dist="38100" dir="2700000" algn="tl">
                    <a:srgbClr val="000000">
                      <a:alpha val="43137"/>
                    </a:srgbClr>
                  </a:outerShdw>
                </a:effectLst>
                <a:latin typeface="Calibri" panose="020F0502020204030204" pitchFamily="34" charset="0"/>
              </a:rPr>
              <a:t>we </a:t>
            </a:r>
            <a:r>
              <a:rPr lang="en-US" dirty="0">
                <a:effectLst>
                  <a:outerShdw blurRad="38100" dist="38100" dir="2700000" algn="tl">
                    <a:srgbClr val="000000">
                      <a:alpha val="43137"/>
                    </a:srgbClr>
                  </a:outerShdw>
                </a:effectLst>
                <a:latin typeface="Calibri" panose="020F0502020204030204" pitchFamily="34" charset="0"/>
              </a:rPr>
              <a:t>should</a:t>
            </a:r>
            <a:r>
              <a:rPr lang="en-US" dirty="0">
                <a:latin typeface="Calibri" panose="020F0502020204030204" pitchFamily="34" charset="0"/>
              </a:rPr>
              <a:t> go over there in other ways too [...] we have to </a:t>
            </a:r>
            <a:r>
              <a:rPr lang="en-US" dirty="0" smtClean="0">
                <a:latin typeface="Calibri" panose="020F0502020204030204" pitchFamily="34" charset="0"/>
              </a:rPr>
              <a:t>rebuild </a:t>
            </a:r>
            <a:r>
              <a:rPr lang="en-US" dirty="0">
                <a:latin typeface="Calibri" panose="020F0502020204030204" pitchFamily="34" charset="0"/>
              </a:rPr>
              <a:t>trust </a:t>
            </a:r>
            <a:r>
              <a:rPr lang="en-US" dirty="0" smtClean="0">
                <a:latin typeface="Calibri" panose="020F0502020204030204" pitchFamily="34" charset="0"/>
              </a:rPr>
              <a:t>[...] they </a:t>
            </a:r>
            <a:r>
              <a:rPr lang="en-US" dirty="0">
                <a:latin typeface="Calibri" panose="020F0502020204030204" pitchFamily="34" charset="0"/>
              </a:rPr>
              <a:t>don’t come </a:t>
            </a:r>
            <a:r>
              <a:rPr lang="en-US" dirty="0" smtClean="0">
                <a:latin typeface="Calibri" panose="020F0502020204030204" pitchFamily="34" charset="0"/>
              </a:rPr>
              <a:t>here (Y.C.) </a:t>
            </a:r>
            <a:r>
              <a:rPr lang="en-US" dirty="0">
                <a:latin typeface="Calibri" panose="020F0502020204030204" pitchFamily="34" charset="0"/>
              </a:rPr>
              <a:t>anymore because they don’t trust us ... </a:t>
            </a:r>
            <a:r>
              <a:rPr lang="en-US" dirty="0" smtClean="0">
                <a:latin typeface="Calibri" panose="020F0502020204030204" pitchFamily="34" charset="0"/>
              </a:rPr>
              <a:t>we </a:t>
            </a:r>
            <a:r>
              <a:rPr lang="en-US" dirty="0">
                <a:latin typeface="Calibri" panose="020F0502020204030204" pitchFamily="34" charset="0"/>
              </a:rPr>
              <a:t>will have to work over </a:t>
            </a:r>
            <a:r>
              <a:rPr lang="en-US" dirty="0" smtClean="0">
                <a:latin typeface="Calibri" panose="020F0502020204030204" pitchFamily="34" charset="0"/>
              </a:rPr>
              <a:t>there (S.B.) … that’s </a:t>
            </a:r>
            <a:r>
              <a:rPr lang="en-US" dirty="0">
                <a:latin typeface="Calibri" panose="020F0502020204030204" pitchFamily="34" charset="0"/>
              </a:rPr>
              <a:t>just the way it is </a:t>
            </a:r>
            <a:r>
              <a:rPr lang="en-US" dirty="0" smtClean="0">
                <a:latin typeface="Calibri" panose="020F0502020204030204" pitchFamily="34" charset="0"/>
              </a:rPr>
              <a:t>[...] in </a:t>
            </a:r>
            <a:r>
              <a:rPr lang="en-US" dirty="0">
                <a:latin typeface="Calibri" panose="020F0502020204030204" pitchFamily="34" charset="0"/>
              </a:rPr>
              <a:t>the </a:t>
            </a:r>
            <a:r>
              <a:rPr lang="en-US" dirty="0" smtClean="0">
                <a:latin typeface="Calibri" panose="020F0502020204030204" pitchFamily="34" charset="0"/>
              </a:rPr>
              <a:t>old </a:t>
            </a:r>
            <a:r>
              <a:rPr lang="en-US" dirty="0">
                <a:latin typeface="Calibri" panose="020F0502020204030204" pitchFamily="34" charset="0"/>
              </a:rPr>
              <a:t>days we could walk over there and talk </a:t>
            </a:r>
            <a:r>
              <a:rPr lang="en-US" dirty="0" smtClean="0">
                <a:latin typeface="Calibri" panose="020F0502020204030204" pitchFamily="34" charset="0"/>
              </a:rPr>
              <a:t>about </a:t>
            </a:r>
            <a:r>
              <a:rPr lang="en-US" dirty="0">
                <a:latin typeface="Calibri" panose="020F0502020204030204" pitchFamily="34" charset="0"/>
              </a:rPr>
              <a:t>anything [...] and it’s completely true, we are not policemen and we shouldn’t stand with the police when we are over there and that’s what we </a:t>
            </a:r>
            <a:r>
              <a:rPr lang="en-US" dirty="0" smtClean="0">
                <a:latin typeface="Calibri" panose="020F0502020204030204" pitchFamily="34" charset="0"/>
              </a:rPr>
              <a:t>do” </a:t>
            </a:r>
            <a:r>
              <a:rPr lang="en-US" dirty="0">
                <a:latin typeface="Calibri" panose="020F0502020204030204" pitchFamily="34" charset="0"/>
              </a:rPr>
              <a:t>(Interview: </a:t>
            </a:r>
            <a:r>
              <a:rPr lang="en-US" dirty="0" err="1">
                <a:latin typeface="Calibri" panose="020F0502020204030204" pitchFamily="34" charset="0"/>
              </a:rPr>
              <a:t>Bente</a:t>
            </a:r>
            <a:r>
              <a:rPr lang="en-US" dirty="0">
                <a:latin typeface="Calibri" panose="020F0502020204030204" pitchFamily="34" charset="0"/>
              </a:rPr>
              <a:t>).</a:t>
            </a:r>
            <a:endParaRPr lang="en-GB" dirty="0">
              <a:latin typeface="Calibri" panose="020F0502020204030204" pitchFamily="34" charset="0"/>
            </a:endParaRPr>
          </a:p>
        </p:txBody>
      </p:sp>
    </p:spTree>
    <p:extLst>
      <p:ext uri="{BB962C8B-B14F-4D97-AF65-F5344CB8AC3E}">
        <p14:creationId xmlns:p14="http://schemas.microsoft.com/office/powerpoint/2010/main" xmlns="" val="2001843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17232"/>
            <a:ext cx="7554416" cy="654968"/>
          </a:xfrm>
        </p:spPr>
        <p:txBody>
          <a:bodyPr>
            <a:noAutofit/>
          </a:bodyPr>
          <a:lstStyle/>
          <a:p>
            <a:r>
              <a:rPr lang="en-GB" sz="4000" dirty="0" smtClean="0"/>
              <a:t>Attitude example …   </a:t>
            </a:r>
            <a:endParaRPr lang="en-GB" sz="4000" dirty="0"/>
          </a:p>
        </p:txBody>
      </p:sp>
      <p:sp>
        <p:nvSpPr>
          <p:cNvPr id="3" name="Content Placeholder 2"/>
          <p:cNvSpPr>
            <a:spLocks noGrp="1"/>
          </p:cNvSpPr>
          <p:nvPr>
            <p:ph idx="1"/>
          </p:nvPr>
        </p:nvSpPr>
        <p:spPr>
          <a:xfrm>
            <a:off x="467544" y="685800"/>
            <a:ext cx="8064896" cy="4831432"/>
          </a:xfrm>
          <a:ln>
            <a:solidFill>
              <a:schemeClr val="accent1"/>
            </a:solidFill>
          </a:ln>
        </p:spPr>
        <p:txBody>
          <a:bodyPr>
            <a:normAutofit fontScale="85000" lnSpcReduction="10000"/>
          </a:bodyPr>
          <a:lstStyle/>
          <a:p>
            <a:pPr marL="0" indent="0" algn="ctr">
              <a:buNone/>
            </a:pPr>
            <a:r>
              <a:rPr lang="en-US" dirty="0"/>
              <a:t> </a:t>
            </a:r>
            <a:r>
              <a:rPr lang="en-US" dirty="0" smtClean="0"/>
              <a:t> </a:t>
            </a:r>
            <a:r>
              <a:rPr lang="en-US" dirty="0" smtClean="0">
                <a:latin typeface="Calibri" panose="020F0502020204030204" pitchFamily="34" charset="0"/>
              </a:rPr>
              <a:t>“</a:t>
            </a:r>
            <a:r>
              <a:rPr lang="en-US" dirty="0">
                <a:latin typeface="Calibri" panose="020F0502020204030204" pitchFamily="34" charset="0"/>
              </a:rPr>
              <a:t>Well ... if you want to hear my honest </a:t>
            </a:r>
            <a:r>
              <a:rPr lang="en-US" dirty="0" smtClean="0">
                <a:latin typeface="Calibri" panose="020F0502020204030204" pitchFamily="34" charset="0"/>
              </a:rPr>
              <a:t>opinion, </a:t>
            </a:r>
            <a:r>
              <a:rPr lang="en-US" dirty="0">
                <a:latin typeface="Calibri" panose="020F0502020204030204" pitchFamily="34" charset="0"/>
              </a:rPr>
              <a:t>the police are not </a:t>
            </a:r>
            <a:r>
              <a:rPr lang="en-US" dirty="0" smtClean="0">
                <a:latin typeface="Calibri" panose="020F0502020204030204" pitchFamily="34" charset="0"/>
              </a:rPr>
              <a:t>   </a:t>
            </a:r>
          </a:p>
          <a:p>
            <a:pPr marL="0" indent="0" algn="ctr">
              <a:buNone/>
            </a:pPr>
            <a:r>
              <a:rPr lang="en-US" dirty="0" smtClean="0">
                <a:latin typeface="Calibri" panose="020F0502020204030204" pitchFamily="34" charset="0"/>
              </a:rPr>
              <a:t>    good at </a:t>
            </a:r>
            <a:r>
              <a:rPr lang="en-US" dirty="0">
                <a:latin typeface="Calibri" panose="020F0502020204030204" pitchFamily="34" charset="0"/>
              </a:rPr>
              <a:t>sorting them </a:t>
            </a:r>
            <a:r>
              <a:rPr lang="en-US" dirty="0" smtClean="0">
                <a:latin typeface="Calibri" panose="020F0502020204030204" pitchFamily="34" charset="0"/>
              </a:rPr>
              <a:t>out, ... they </a:t>
            </a:r>
            <a:r>
              <a:rPr lang="en-US" dirty="0">
                <a:latin typeface="Calibri" panose="020F0502020204030204" pitchFamily="34" charset="0"/>
              </a:rPr>
              <a:t>always say it’s about resources, if it </a:t>
            </a:r>
            <a:endParaRPr lang="en-US" dirty="0" smtClean="0">
              <a:latin typeface="Calibri" panose="020F0502020204030204" pitchFamily="34" charset="0"/>
            </a:endParaRPr>
          </a:p>
          <a:p>
            <a:pPr marL="0" indent="0" algn="ctr">
              <a:buNone/>
            </a:pPr>
            <a:r>
              <a:rPr lang="en-US" dirty="0" smtClean="0">
                <a:latin typeface="Calibri" panose="020F0502020204030204" pitchFamily="34" charset="0"/>
              </a:rPr>
              <a:t>    was up </a:t>
            </a:r>
            <a:r>
              <a:rPr lang="en-US" dirty="0">
                <a:latin typeface="Calibri" panose="020F0502020204030204" pitchFamily="34" charset="0"/>
              </a:rPr>
              <a:t>to me, they should make a </a:t>
            </a:r>
            <a:r>
              <a:rPr lang="en-US" dirty="0">
                <a:effectLst>
                  <a:outerShdw blurRad="38100" dist="38100" dir="2700000" algn="tl">
                    <a:srgbClr val="000000">
                      <a:alpha val="43137"/>
                    </a:srgbClr>
                  </a:outerShdw>
                </a:effectLst>
                <a:latin typeface="Calibri" panose="020F0502020204030204" pitchFamily="34" charset="0"/>
              </a:rPr>
              <a:t>‘visitation zone’ </a:t>
            </a:r>
            <a:r>
              <a:rPr lang="en-US" dirty="0" smtClean="0">
                <a:latin typeface="Calibri" panose="020F0502020204030204" pitchFamily="34" charset="0"/>
              </a:rPr>
              <a:t>... </a:t>
            </a:r>
          </a:p>
          <a:p>
            <a:pPr marL="0" indent="0" algn="ctr">
              <a:buNone/>
            </a:pPr>
            <a:r>
              <a:rPr lang="en-US" dirty="0">
                <a:latin typeface="Calibri" panose="020F0502020204030204" pitchFamily="34" charset="0"/>
              </a:rPr>
              <a:t> </a:t>
            </a:r>
            <a:r>
              <a:rPr lang="en-US" dirty="0" smtClean="0">
                <a:latin typeface="Calibri" panose="020F0502020204030204" pitchFamily="34" charset="0"/>
              </a:rPr>
              <a:t>   </a:t>
            </a:r>
            <a:r>
              <a:rPr lang="en-US" dirty="0" err="1" smtClean="0">
                <a:latin typeface="Calibri" panose="020F0502020204030204" pitchFamily="34" charset="0"/>
              </a:rPr>
              <a:t>errrrrr</a:t>
            </a:r>
            <a:r>
              <a:rPr lang="en-US" dirty="0" smtClean="0">
                <a:latin typeface="Calibri" panose="020F0502020204030204" pitchFamily="34" charset="0"/>
              </a:rPr>
              <a:t> so </a:t>
            </a:r>
            <a:r>
              <a:rPr lang="en-US" dirty="0">
                <a:latin typeface="Calibri" panose="020F0502020204030204" pitchFamily="34" charset="0"/>
              </a:rPr>
              <a:t>they are </a:t>
            </a:r>
            <a:r>
              <a:rPr lang="en-US" dirty="0">
                <a:effectLst>
                  <a:outerShdw blurRad="38100" dist="38100" dir="2700000" algn="tl">
                    <a:srgbClr val="000000">
                      <a:alpha val="43137"/>
                    </a:srgbClr>
                  </a:outerShdw>
                </a:effectLst>
                <a:latin typeface="Calibri" panose="020F0502020204030204" pitchFamily="34" charset="0"/>
              </a:rPr>
              <a:t>not allowed to hang out in groups </a:t>
            </a:r>
            <a:r>
              <a:rPr lang="en-US" dirty="0">
                <a:latin typeface="Calibri" panose="020F0502020204030204" pitchFamily="34" charset="0"/>
              </a:rPr>
              <a:t>... </a:t>
            </a:r>
            <a:r>
              <a:rPr lang="en-US" dirty="0" smtClean="0">
                <a:latin typeface="Calibri" panose="020F0502020204030204" pitchFamily="34" charset="0"/>
              </a:rPr>
              <a:t>and </a:t>
            </a:r>
            <a:r>
              <a:rPr lang="en-US" dirty="0">
                <a:latin typeface="Calibri" panose="020F0502020204030204" pitchFamily="34" charset="0"/>
              </a:rPr>
              <a:t>every </a:t>
            </a:r>
            <a:endParaRPr lang="en-US" dirty="0" smtClean="0">
              <a:latin typeface="Calibri" panose="020F0502020204030204" pitchFamily="34" charset="0"/>
            </a:endParaRPr>
          </a:p>
          <a:p>
            <a:pPr marL="0" indent="0" algn="ctr">
              <a:buNone/>
            </a:pPr>
            <a:r>
              <a:rPr lang="en-US" dirty="0" smtClean="0">
                <a:latin typeface="Calibri" panose="020F0502020204030204" pitchFamily="34" charset="0"/>
              </a:rPr>
              <a:t>    time they do, they </a:t>
            </a:r>
            <a:r>
              <a:rPr lang="en-US" dirty="0">
                <a:latin typeface="Calibri" panose="020F0502020204030204" pitchFamily="34" charset="0"/>
              </a:rPr>
              <a:t>should be </a:t>
            </a:r>
            <a:r>
              <a:rPr lang="en-US" dirty="0">
                <a:effectLst>
                  <a:outerShdw blurRad="38100" dist="38100" dir="2700000" algn="tl">
                    <a:srgbClr val="000000">
                      <a:alpha val="43137"/>
                    </a:srgbClr>
                  </a:outerShdw>
                </a:effectLst>
                <a:latin typeface="Calibri" panose="020F0502020204030204" pitchFamily="34" charset="0"/>
              </a:rPr>
              <a:t>arrested</a:t>
            </a:r>
            <a:r>
              <a:rPr lang="en-US" dirty="0">
                <a:latin typeface="Calibri" panose="020F0502020204030204" pitchFamily="34" charset="0"/>
              </a:rPr>
              <a:t> </a:t>
            </a:r>
            <a:r>
              <a:rPr lang="en-US" dirty="0" smtClean="0">
                <a:latin typeface="Calibri" panose="020F0502020204030204" pitchFamily="34" charset="0"/>
              </a:rPr>
              <a:t>[...] they would </a:t>
            </a:r>
            <a:r>
              <a:rPr lang="en-US" dirty="0">
                <a:latin typeface="Calibri" panose="020F0502020204030204" pitchFamily="34" charset="0"/>
              </a:rPr>
              <a:t>soon get tired </a:t>
            </a:r>
            <a:endParaRPr lang="en-US" dirty="0" smtClean="0">
              <a:latin typeface="Calibri" panose="020F0502020204030204" pitchFamily="34" charset="0"/>
            </a:endParaRPr>
          </a:p>
          <a:p>
            <a:pPr marL="0" indent="0" algn="ctr">
              <a:buNone/>
            </a:pPr>
            <a:r>
              <a:rPr lang="en-US" dirty="0" smtClean="0">
                <a:latin typeface="Calibri" panose="020F0502020204030204" pitchFamily="34" charset="0"/>
              </a:rPr>
              <a:t>    of </a:t>
            </a:r>
            <a:r>
              <a:rPr lang="en-US" dirty="0">
                <a:latin typeface="Calibri" panose="020F0502020204030204" pitchFamily="34" charset="0"/>
              </a:rPr>
              <a:t>that ... every time they </a:t>
            </a:r>
            <a:r>
              <a:rPr lang="en-US" dirty="0" smtClean="0">
                <a:latin typeface="Calibri" panose="020F0502020204030204" pitchFamily="34" charset="0"/>
              </a:rPr>
              <a:t>do something they should </a:t>
            </a:r>
            <a:r>
              <a:rPr lang="en-US" dirty="0">
                <a:latin typeface="Calibri" panose="020F0502020204030204" pitchFamily="34" charset="0"/>
              </a:rPr>
              <a:t>be arrested </a:t>
            </a:r>
            <a:r>
              <a:rPr lang="en-US" dirty="0" smtClean="0">
                <a:latin typeface="Calibri" panose="020F0502020204030204" pitchFamily="34" charset="0"/>
              </a:rPr>
              <a:t>... </a:t>
            </a:r>
          </a:p>
          <a:p>
            <a:pPr marL="0" indent="0" algn="ctr">
              <a:buNone/>
            </a:pPr>
            <a:r>
              <a:rPr lang="en-US" dirty="0" smtClean="0">
                <a:latin typeface="Calibri" panose="020F0502020204030204" pitchFamily="34" charset="0"/>
              </a:rPr>
              <a:t>    otherwise </a:t>
            </a:r>
            <a:r>
              <a:rPr lang="en-US" dirty="0">
                <a:latin typeface="Calibri" panose="020F0502020204030204" pitchFamily="34" charset="0"/>
              </a:rPr>
              <a:t>nothing happens down </a:t>
            </a:r>
            <a:r>
              <a:rPr lang="en-US" dirty="0" smtClean="0">
                <a:latin typeface="Calibri" panose="020F0502020204030204" pitchFamily="34" charset="0"/>
              </a:rPr>
              <a:t>there […] one </a:t>
            </a:r>
            <a:r>
              <a:rPr lang="en-US" dirty="0">
                <a:latin typeface="Calibri" panose="020F0502020204030204" pitchFamily="34" charset="0"/>
              </a:rPr>
              <a:t>of them was </a:t>
            </a:r>
            <a:endParaRPr lang="en-US" dirty="0" smtClean="0">
              <a:latin typeface="Calibri" panose="020F0502020204030204" pitchFamily="34" charset="0"/>
            </a:endParaRPr>
          </a:p>
          <a:p>
            <a:pPr marL="0" indent="0" algn="ctr">
              <a:buNone/>
            </a:pPr>
            <a:r>
              <a:rPr lang="en-US" dirty="0" smtClean="0">
                <a:latin typeface="Calibri" panose="020F0502020204030204" pitchFamily="34" charset="0"/>
              </a:rPr>
              <a:t>    arrested </a:t>
            </a:r>
            <a:r>
              <a:rPr lang="en-US" dirty="0">
                <a:latin typeface="Calibri" panose="020F0502020204030204" pitchFamily="34" charset="0"/>
              </a:rPr>
              <a:t>down there with a </a:t>
            </a:r>
            <a:r>
              <a:rPr lang="en-US" dirty="0">
                <a:effectLst>
                  <a:outerShdw blurRad="38100" dist="38100" dir="2700000" algn="tl">
                    <a:srgbClr val="000000">
                      <a:alpha val="43137"/>
                    </a:srgbClr>
                  </a:outerShdw>
                </a:effectLst>
                <a:latin typeface="Calibri" panose="020F0502020204030204" pitchFamily="34" charset="0"/>
              </a:rPr>
              <a:t>kilo of hash</a:t>
            </a:r>
            <a:r>
              <a:rPr lang="en-US" dirty="0">
                <a:latin typeface="Calibri" panose="020F0502020204030204" pitchFamily="34" charset="0"/>
              </a:rPr>
              <a:t>, he got </a:t>
            </a:r>
            <a:r>
              <a:rPr lang="en-US" dirty="0" smtClean="0">
                <a:latin typeface="Calibri" panose="020F0502020204030204" pitchFamily="34" charset="0"/>
              </a:rPr>
              <a:t>arrested </a:t>
            </a:r>
            <a:r>
              <a:rPr lang="en-US" dirty="0">
                <a:latin typeface="Calibri" panose="020F0502020204030204" pitchFamily="34" charset="0"/>
              </a:rPr>
              <a:t>but was out </a:t>
            </a:r>
            <a:endParaRPr lang="en-US" dirty="0" smtClean="0">
              <a:latin typeface="Calibri" panose="020F0502020204030204" pitchFamily="34" charset="0"/>
            </a:endParaRPr>
          </a:p>
          <a:p>
            <a:pPr marL="0" indent="0" algn="ctr">
              <a:buNone/>
            </a:pPr>
            <a:r>
              <a:rPr lang="en-US" dirty="0" smtClean="0">
                <a:latin typeface="Calibri" panose="020F0502020204030204" pitchFamily="34" charset="0"/>
              </a:rPr>
              <a:t>    within </a:t>
            </a:r>
            <a:r>
              <a:rPr lang="en-US" dirty="0">
                <a:latin typeface="Calibri" panose="020F0502020204030204" pitchFamily="34" charset="0"/>
              </a:rPr>
              <a:t>two hours ... </a:t>
            </a:r>
            <a:r>
              <a:rPr lang="en-US" dirty="0" smtClean="0">
                <a:latin typeface="Calibri" panose="020F0502020204030204" pitchFamily="34" charset="0"/>
              </a:rPr>
              <a:t>it’s </a:t>
            </a:r>
            <a:r>
              <a:rPr lang="en-US" dirty="0">
                <a:latin typeface="Calibri" panose="020F0502020204030204" pitchFamily="34" charset="0"/>
              </a:rPr>
              <a:t>just a waste of </a:t>
            </a:r>
            <a:r>
              <a:rPr lang="en-US" dirty="0" smtClean="0">
                <a:latin typeface="Calibri" panose="020F0502020204030204" pitchFamily="34" charset="0"/>
              </a:rPr>
              <a:t>time […] I </a:t>
            </a:r>
            <a:r>
              <a:rPr lang="en-US" dirty="0">
                <a:latin typeface="Calibri" panose="020F0502020204030204" pitchFamily="34" charset="0"/>
              </a:rPr>
              <a:t>can’t see the </a:t>
            </a:r>
            <a:endParaRPr lang="en-US" dirty="0" smtClean="0">
              <a:latin typeface="Calibri" panose="020F0502020204030204" pitchFamily="34" charset="0"/>
            </a:endParaRPr>
          </a:p>
          <a:p>
            <a:pPr marL="0" indent="0" algn="ctr">
              <a:buNone/>
            </a:pPr>
            <a:r>
              <a:rPr lang="en-US" dirty="0" smtClean="0">
                <a:latin typeface="Calibri" panose="020F0502020204030204" pitchFamily="34" charset="0"/>
              </a:rPr>
              <a:t>    difference </a:t>
            </a:r>
            <a:r>
              <a:rPr lang="en-US" dirty="0">
                <a:latin typeface="Calibri" panose="020F0502020204030204" pitchFamily="34" charset="0"/>
              </a:rPr>
              <a:t>between Christiania </a:t>
            </a:r>
            <a:r>
              <a:rPr lang="en-US" dirty="0" smtClean="0">
                <a:latin typeface="Calibri" panose="020F0502020204030204" pitchFamily="34" charset="0"/>
              </a:rPr>
              <a:t>and out here ...  well </a:t>
            </a:r>
            <a:r>
              <a:rPr lang="en-US" dirty="0">
                <a:latin typeface="Calibri" panose="020F0502020204030204" pitchFamily="34" charset="0"/>
              </a:rPr>
              <a:t>we should have </a:t>
            </a:r>
            <a:endParaRPr lang="en-US" dirty="0" smtClean="0">
              <a:latin typeface="Calibri" panose="020F0502020204030204" pitchFamily="34" charset="0"/>
            </a:endParaRPr>
          </a:p>
          <a:p>
            <a:pPr marL="0" indent="0" algn="ctr">
              <a:buNone/>
            </a:pPr>
            <a:r>
              <a:rPr lang="en-US" dirty="0" smtClean="0">
                <a:latin typeface="Calibri" panose="020F0502020204030204" pitchFamily="34" charset="0"/>
              </a:rPr>
              <a:t>     </a:t>
            </a:r>
            <a:r>
              <a:rPr lang="en-US" dirty="0" smtClean="0">
                <a:effectLst>
                  <a:outerShdw blurRad="38100" dist="38100" dir="2700000" algn="tl">
                    <a:srgbClr val="000000">
                      <a:alpha val="43137"/>
                    </a:srgbClr>
                  </a:outerShdw>
                </a:effectLst>
                <a:latin typeface="Calibri" panose="020F0502020204030204" pitchFamily="34" charset="0"/>
              </a:rPr>
              <a:t>double </a:t>
            </a:r>
            <a:r>
              <a:rPr lang="en-US" dirty="0">
                <a:effectLst>
                  <a:outerShdw blurRad="38100" dist="38100" dir="2700000" algn="tl">
                    <a:srgbClr val="000000">
                      <a:alpha val="43137"/>
                    </a:srgbClr>
                  </a:outerShdw>
                </a:effectLst>
                <a:latin typeface="Calibri" panose="020F0502020204030204" pitchFamily="34" charset="0"/>
              </a:rPr>
              <a:t>the amount of police </a:t>
            </a:r>
            <a:r>
              <a:rPr lang="en-US" dirty="0">
                <a:latin typeface="Calibri" panose="020F0502020204030204" pitchFamily="34" charset="0"/>
              </a:rPr>
              <a:t>out </a:t>
            </a:r>
            <a:r>
              <a:rPr lang="en-US" dirty="0" smtClean="0">
                <a:latin typeface="Calibri" panose="020F0502020204030204" pitchFamily="34" charset="0"/>
              </a:rPr>
              <a:t>here” </a:t>
            </a:r>
          </a:p>
          <a:p>
            <a:pPr marL="0" indent="0" algn="ctr">
              <a:buNone/>
            </a:pPr>
            <a:r>
              <a:rPr lang="en-US" dirty="0" smtClean="0">
                <a:latin typeface="Calibri" panose="020F0502020204030204" pitchFamily="34" charset="0"/>
              </a:rPr>
              <a:t>     (</a:t>
            </a:r>
            <a:r>
              <a:rPr lang="en-US" dirty="0">
                <a:latin typeface="Calibri" panose="020F0502020204030204" pitchFamily="34" charset="0"/>
              </a:rPr>
              <a:t>Interview: Dave).</a:t>
            </a:r>
            <a:endParaRPr lang="en-GB" dirty="0">
              <a:latin typeface="Calibri" panose="020F0502020204030204" pitchFamily="34" charset="0"/>
            </a:endParaRPr>
          </a:p>
        </p:txBody>
      </p:sp>
    </p:spTree>
    <p:extLst>
      <p:ext uri="{BB962C8B-B14F-4D97-AF65-F5344CB8AC3E}">
        <p14:creationId xmlns:p14="http://schemas.microsoft.com/office/powerpoint/2010/main" xmlns="" val="41299425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17232"/>
            <a:ext cx="7554416" cy="654968"/>
          </a:xfrm>
        </p:spPr>
        <p:txBody>
          <a:bodyPr>
            <a:normAutofit fontScale="90000"/>
          </a:bodyPr>
          <a:lstStyle/>
          <a:p>
            <a:r>
              <a:rPr lang="en-GB" sz="4000" dirty="0" smtClean="0"/>
              <a:t>Attitude example … </a:t>
            </a:r>
            <a:endParaRPr lang="en-GB" sz="4000" dirty="0"/>
          </a:p>
        </p:txBody>
      </p:sp>
      <p:sp>
        <p:nvSpPr>
          <p:cNvPr id="3" name="Content Placeholder 2"/>
          <p:cNvSpPr>
            <a:spLocks noGrp="1"/>
          </p:cNvSpPr>
          <p:nvPr>
            <p:ph idx="1"/>
          </p:nvPr>
        </p:nvSpPr>
        <p:spPr>
          <a:xfrm>
            <a:off x="755576" y="685800"/>
            <a:ext cx="7550224" cy="4831432"/>
          </a:xfrm>
          <a:ln>
            <a:solidFill>
              <a:schemeClr val="accent1"/>
            </a:solidFill>
          </a:ln>
        </p:spPr>
        <p:txBody>
          <a:bodyPr/>
          <a:lstStyle/>
          <a:p>
            <a:pPr marL="0" indent="0" algn="ctr">
              <a:buNone/>
            </a:pPr>
            <a:r>
              <a:rPr lang="en-US" sz="2800" dirty="0"/>
              <a:t>“And the </a:t>
            </a:r>
            <a:r>
              <a:rPr lang="en-US" sz="2800" dirty="0" smtClean="0"/>
              <a:t>[police] officers </a:t>
            </a:r>
            <a:r>
              <a:rPr lang="en-US" sz="2800" dirty="0"/>
              <a:t>say themselves ... because the other day </a:t>
            </a:r>
            <a:r>
              <a:rPr lang="en-US" sz="2800" dirty="0" smtClean="0"/>
              <a:t>when </a:t>
            </a:r>
            <a:r>
              <a:rPr lang="en-US" sz="2800" dirty="0"/>
              <a:t>I was out on Saturday ... so I </a:t>
            </a:r>
            <a:r>
              <a:rPr lang="en-US" sz="2800" dirty="0" smtClean="0"/>
              <a:t>said to [police officer]  </a:t>
            </a:r>
            <a:r>
              <a:rPr lang="en-US" sz="2800" b="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why don’t you take a big </a:t>
            </a:r>
            <a:r>
              <a:rPr lang="en-US" sz="2800" dirty="0" smtClean="0">
                <a:effectLst>
                  <a:outerShdw blurRad="38100" dist="38100" dir="2700000" algn="tl">
                    <a:srgbClr val="000000">
                      <a:alpha val="43137"/>
                    </a:srgbClr>
                  </a:outerShdw>
                </a:effectLst>
              </a:rPr>
              <a:t>van … … drive </a:t>
            </a:r>
            <a:r>
              <a:rPr lang="en-US" sz="2800" dirty="0">
                <a:effectLst>
                  <a:outerShdw blurRad="38100" dist="38100" dir="2700000" algn="tl">
                    <a:srgbClr val="000000">
                      <a:alpha val="43137"/>
                    </a:srgbClr>
                  </a:outerShdw>
                </a:effectLst>
              </a:rPr>
              <a:t>it down to the newsagents and take all the </a:t>
            </a:r>
            <a:r>
              <a:rPr lang="en-US" sz="2800" dirty="0" smtClean="0">
                <a:effectLst>
                  <a:outerShdw blurRad="38100" dist="38100" dir="2700000" algn="tl">
                    <a:srgbClr val="000000">
                      <a:alpha val="43137"/>
                    </a:srgbClr>
                  </a:outerShdw>
                </a:effectLst>
              </a:rPr>
              <a:t>shit, put them </a:t>
            </a:r>
            <a:r>
              <a:rPr lang="en-US" sz="2800" dirty="0">
                <a:effectLst>
                  <a:outerShdw blurRad="38100" dist="38100" dir="2700000" algn="tl">
                    <a:srgbClr val="000000">
                      <a:alpha val="43137"/>
                    </a:srgbClr>
                  </a:outerShdw>
                </a:effectLst>
              </a:rPr>
              <a:t>into the van and drive all the shit </a:t>
            </a:r>
            <a:r>
              <a:rPr lang="en-US" sz="2800" dirty="0" smtClean="0">
                <a:effectLst>
                  <a:outerShdw blurRad="38100" dist="38100" dir="2700000" algn="tl">
                    <a:srgbClr val="000000">
                      <a:alpha val="43137"/>
                    </a:srgbClr>
                  </a:outerShdw>
                </a:effectLst>
              </a:rPr>
              <a:t>out of there’</a:t>
            </a:r>
            <a:r>
              <a:rPr lang="en-US" sz="2800" dirty="0" smtClean="0"/>
              <a:t> [</a:t>
            </a:r>
            <a:r>
              <a:rPr lang="en-US" sz="2800" dirty="0"/>
              <a:t>i.e. drive all the young </a:t>
            </a:r>
            <a:r>
              <a:rPr lang="en-US" sz="2800" dirty="0" smtClean="0"/>
              <a:t>people away] </a:t>
            </a:r>
            <a:r>
              <a:rPr lang="en-US" sz="2800" dirty="0" smtClean="0">
                <a:effectLst>
                  <a:outerShdw blurRad="38100" dist="38100" dir="2700000" algn="tl">
                    <a:srgbClr val="000000">
                      <a:alpha val="43137"/>
                    </a:srgbClr>
                  </a:outerShdw>
                </a:effectLst>
              </a:rPr>
              <a:t>nothing </a:t>
            </a:r>
            <a:r>
              <a:rPr lang="en-US" sz="2800" dirty="0">
                <a:effectLst>
                  <a:outerShdw blurRad="38100" dist="38100" dir="2700000" algn="tl">
                    <a:srgbClr val="000000">
                      <a:alpha val="43137"/>
                    </a:srgbClr>
                  </a:outerShdw>
                </a:effectLst>
              </a:rPr>
              <a:t>much would </a:t>
            </a:r>
            <a:r>
              <a:rPr lang="en-US" sz="2800" dirty="0" smtClean="0">
                <a:effectLst>
                  <a:outerShdw blurRad="38100" dist="38100" dir="2700000" algn="tl">
                    <a:srgbClr val="000000">
                      <a:alpha val="43137"/>
                    </a:srgbClr>
                  </a:outerShdw>
                </a:effectLst>
              </a:rPr>
              <a:t>happen” </a:t>
            </a:r>
            <a:r>
              <a:rPr lang="en-US" sz="2800" dirty="0" smtClean="0"/>
              <a:t> </a:t>
            </a:r>
          </a:p>
          <a:p>
            <a:pPr marL="0" indent="0" algn="ctr">
              <a:buNone/>
            </a:pPr>
            <a:r>
              <a:rPr lang="en-US" dirty="0" smtClean="0"/>
              <a:t>(Interview: </a:t>
            </a:r>
            <a:r>
              <a:rPr lang="en-US" dirty="0" err="1" smtClean="0"/>
              <a:t>Bente</a:t>
            </a:r>
            <a:r>
              <a:rPr lang="en-US" dirty="0" smtClean="0"/>
              <a:t>).</a:t>
            </a:r>
          </a:p>
          <a:p>
            <a:pPr marL="0" indent="0" algn="ctr">
              <a:buNone/>
            </a:pPr>
            <a:endParaRPr lang="en-GB" dirty="0"/>
          </a:p>
        </p:txBody>
      </p:sp>
    </p:spTree>
    <p:extLst>
      <p:ext uri="{BB962C8B-B14F-4D97-AF65-F5344CB8AC3E}">
        <p14:creationId xmlns:p14="http://schemas.microsoft.com/office/powerpoint/2010/main" xmlns="" val="30673772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01208"/>
            <a:ext cx="7554416" cy="870992"/>
          </a:xfrm>
        </p:spPr>
        <p:txBody>
          <a:bodyPr>
            <a:normAutofit/>
          </a:bodyPr>
          <a:lstStyle/>
          <a:p>
            <a:r>
              <a:rPr lang="da-DK" sz="4000" dirty="0" smtClean="0"/>
              <a:t>Approach, Attitude &amp; Actions</a:t>
            </a:r>
            <a:endParaRPr lang="en-GB" sz="4000" dirty="0"/>
          </a:p>
        </p:txBody>
      </p:sp>
      <p:sp>
        <p:nvSpPr>
          <p:cNvPr id="3" name="Content Placeholder 2"/>
          <p:cNvSpPr>
            <a:spLocks noGrp="1"/>
          </p:cNvSpPr>
          <p:nvPr>
            <p:ph idx="1"/>
          </p:nvPr>
        </p:nvSpPr>
        <p:spPr>
          <a:xfrm>
            <a:off x="762000" y="476672"/>
            <a:ext cx="7543800" cy="4896544"/>
          </a:xfrm>
          <a:ln>
            <a:solidFill>
              <a:schemeClr val="accent1"/>
            </a:solidFill>
          </a:ln>
        </p:spPr>
        <p:txBody>
          <a:bodyPr>
            <a:normAutofit fontScale="92500" lnSpcReduction="20000"/>
          </a:bodyPr>
          <a:lstStyle/>
          <a:p>
            <a:endParaRPr lang="en-GB" sz="2800" dirty="0" smtClean="0">
              <a:latin typeface="Calibri" panose="020F0502020204030204" pitchFamily="34" charset="0"/>
            </a:endParaRPr>
          </a:p>
          <a:p>
            <a:r>
              <a:rPr lang="en-GB" sz="2800" dirty="0" smtClean="0">
                <a:latin typeface="Calibri" panose="020F0502020204030204" pitchFamily="34" charset="0"/>
              </a:rPr>
              <a:t>Approach</a:t>
            </a:r>
            <a:r>
              <a:rPr lang="en-GB" sz="2800" dirty="0">
                <a:latin typeface="Calibri" panose="020F0502020204030204" pitchFamily="34" charset="0"/>
              </a:rPr>
              <a:t>, attitude and </a:t>
            </a:r>
            <a:r>
              <a:rPr lang="en-GB" sz="2800" dirty="0" smtClean="0">
                <a:latin typeface="Calibri" panose="020F0502020204030204" pitchFamily="34" charset="0"/>
              </a:rPr>
              <a:t>actions are crucial … </a:t>
            </a:r>
            <a:r>
              <a:rPr lang="en-US" sz="2800" dirty="0">
                <a:latin typeface="Calibri" panose="020F0502020204030204" pitchFamily="34" charset="0"/>
              </a:rPr>
              <a:t>its </a:t>
            </a:r>
            <a:r>
              <a:rPr lang="en-US" sz="2800" dirty="0" smtClean="0">
                <a:latin typeface="Calibri" panose="020F0502020204030204" pitchFamily="34" charset="0"/>
              </a:rPr>
              <a:t>about what you </a:t>
            </a:r>
            <a:r>
              <a:rPr lang="en-US" sz="2800" dirty="0">
                <a:latin typeface="Calibri" panose="020F0502020204030204" pitchFamily="34" charset="0"/>
              </a:rPr>
              <a:t>do and how </a:t>
            </a:r>
            <a:r>
              <a:rPr lang="en-US" sz="2800" dirty="0" smtClean="0">
                <a:latin typeface="Calibri" panose="020F0502020204030204" pitchFamily="34" charset="0"/>
              </a:rPr>
              <a:t>you </a:t>
            </a:r>
            <a:r>
              <a:rPr lang="en-US" sz="2800" dirty="0">
                <a:latin typeface="Calibri" panose="020F0502020204030204" pitchFamily="34" charset="0"/>
              </a:rPr>
              <a:t>do it.</a:t>
            </a:r>
            <a:endParaRPr lang="en-GB" sz="2800" dirty="0" smtClean="0">
              <a:latin typeface="Calibri" panose="020F0502020204030204" pitchFamily="34" charset="0"/>
            </a:endParaRPr>
          </a:p>
          <a:p>
            <a:endParaRPr lang="en-GB" sz="1000" dirty="0">
              <a:latin typeface="Calibri" panose="020F0502020204030204" pitchFamily="34" charset="0"/>
            </a:endParaRPr>
          </a:p>
          <a:p>
            <a:r>
              <a:rPr lang="en-US" sz="2800" dirty="0" smtClean="0">
                <a:latin typeface="Calibri" panose="020F0502020204030204" pitchFamily="34" charset="0"/>
              </a:rPr>
              <a:t>Your actions </a:t>
            </a:r>
            <a:r>
              <a:rPr lang="en-US" sz="2800" dirty="0" smtClean="0">
                <a:effectLst>
                  <a:outerShdw blurRad="38100" dist="38100" dir="2700000" algn="tl">
                    <a:srgbClr val="000000">
                      <a:alpha val="43137"/>
                    </a:srgbClr>
                  </a:outerShdw>
                </a:effectLst>
                <a:latin typeface="Calibri" panose="020F0502020204030204" pitchFamily="34" charset="0"/>
              </a:rPr>
              <a:t>strongly </a:t>
            </a:r>
            <a:r>
              <a:rPr lang="en-US" sz="2800" dirty="0">
                <a:effectLst>
                  <a:outerShdw blurRad="38100" dist="38100" dir="2700000" algn="tl">
                    <a:srgbClr val="000000">
                      <a:alpha val="43137"/>
                    </a:srgbClr>
                  </a:outerShdw>
                </a:effectLst>
                <a:latin typeface="Calibri" panose="020F0502020204030204" pitchFamily="34" charset="0"/>
              </a:rPr>
              <a:t>influence</a:t>
            </a:r>
            <a:r>
              <a:rPr lang="en-US" sz="2800" dirty="0">
                <a:latin typeface="Calibri" panose="020F0502020204030204" pitchFamily="34" charset="0"/>
              </a:rPr>
              <a:t> how </a:t>
            </a:r>
            <a:r>
              <a:rPr lang="en-US" sz="2800" dirty="0" smtClean="0">
                <a:latin typeface="Calibri" panose="020F0502020204030204" pitchFamily="34" charset="0"/>
              </a:rPr>
              <a:t>young people frame you – if they say you are a snitch, then you are a snitch!</a:t>
            </a:r>
          </a:p>
          <a:p>
            <a:r>
              <a:rPr lang="en-US" sz="2800" dirty="0" smtClean="0">
                <a:latin typeface="Calibri" panose="020F0502020204030204" pitchFamily="34" charset="0"/>
              </a:rPr>
              <a:t>Your approach, attitude and actions make your  reputation (and often the rest of your team).</a:t>
            </a:r>
          </a:p>
          <a:p>
            <a:endParaRPr lang="en-GB" sz="1100" dirty="0" smtClean="0">
              <a:latin typeface="Calibri" panose="020F0502020204030204" pitchFamily="34" charset="0"/>
            </a:endParaRPr>
          </a:p>
          <a:p>
            <a:r>
              <a:rPr lang="en-GB" sz="2800" dirty="0" smtClean="0">
                <a:latin typeface="Calibri" panose="020F0502020204030204" pitchFamily="34" charset="0"/>
              </a:rPr>
              <a:t>Determine </a:t>
            </a:r>
            <a:r>
              <a:rPr lang="en-GB" sz="2800" dirty="0">
                <a:latin typeface="Calibri" panose="020F0502020204030204" pitchFamily="34" charset="0"/>
              </a:rPr>
              <a:t>whether </a:t>
            </a:r>
            <a:r>
              <a:rPr lang="en-GB" sz="2800" dirty="0" smtClean="0">
                <a:latin typeface="Calibri" panose="020F0502020204030204" pitchFamily="34" charset="0"/>
              </a:rPr>
              <a:t>relationships </a:t>
            </a:r>
            <a:r>
              <a:rPr lang="en-GB" sz="2800" dirty="0">
                <a:latin typeface="Calibri" panose="020F0502020204030204" pitchFamily="34" charset="0"/>
              </a:rPr>
              <a:t>develop into distrusting or </a:t>
            </a:r>
            <a:r>
              <a:rPr lang="en-GB" sz="2800" dirty="0" smtClean="0">
                <a:latin typeface="Calibri" panose="020F0502020204030204" pitchFamily="34" charset="0"/>
              </a:rPr>
              <a:t>trusting …</a:t>
            </a:r>
          </a:p>
          <a:p>
            <a:pPr marL="0" indent="0">
              <a:buNone/>
            </a:pPr>
            <a:endParaRPr lang="en-GB" sz="1000" dirty="0" smtClean="0">
              <a:latin typeface="Calibri" panose="020F0502020204030204" pitchFamily="34" charset="0"/>
            </a:endParaRPr>
          </a:p>
          <a:p>
            <a:r>
              <a:rPr lang="en-GB" sz="2800" dirty="0" smtClean="0">
                <a:latin typeface="Calibri" panose="020F0502020204030204" pitchFamily="34" charset="0"/>
              </a:rPr>
              <a:t>Has </a:t>
            </a:r>
            <a:r>
              <a:rPr lang="en-GB" sz="2800" dirty="0">
                <a:latin typeface="Calibri" panose="020F0502020204030204" pitchFamily="34" charset="0"/>
              </a:rPr>
              <a:t>consequences for the success or failure of service </a:t>
            </a:r>
            <a:r>
              <a:rPr lang="en-GB" sz="2800" dirty="0" smtClean="0">
                <a:latin typeface="Calibri" panose="020F0502020204030204" pitchFamily="34" charset="0"/>
              </a:rPr>
              <a:t>delivery</a:t>
            </a:r>
            <a:r>
              <a:rPr lang="en-GB" sz="2800" dirty="0">
                <a:latin typeface="Calibri" panose="020F0502020204030204" pitchFamily="34" charset="0"/>
              </a:rPr>
              <a:t> </a:t>
            </a:r>
            <a:r>
              <a:rPr lang="en-GB" sz="2800" dirty="0" smtClean="0">
                <a:latin typeface="Calibri" panose="020F0502020204030204" pitchFamily="34" charset="0"/>
              </a:rPr>
              <a:t>…</a:t>
            </a:r>
            <a:endParaRPr lang="en-GB" sz="2800" dirty="0">
              <a:latin typeface="Calibri" panose="020F0502020204030204" pitchFamily="34" charset="0"/>
            </a:endParaRPr>
          </a:p>
          <a:p>
            <a:endParaRPr lang="en-GB" sz="1000" dirty="0"/>
          </a:p>
          <a:p>
            <a:endParaRPr lang="en-GB" dirty="0"/>
          </a:p>
        </p:txBody>
      </p:sp>
    </p:spTree>
    <p:extLst>
      <p:ext uri="{BB962C8B-B14F-4D97-AF65-F5344CB8AC3E}">
        <p14:creationId xmlns:p14="http://schemas.microsoft.com/office/powerpoint/2010/main" xmlns="" val="13609934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57192"/>
            <a:ext cx="6781800" cy="1015008"/>
          </a:xfrm>
        </p:spPr>
        <p:txBody>
          <a:bodyPr>
            <a:normAutofit fontScale="90000"/>
          </a:bodyPr>
          <a:lstStyle/>
          <a:p>
            <a:r>
              <a:rPr lang="en-GB" sz="4400" dirty="0" smtClean="0"/>
              <a:t>Cultural Tools to frame distrust</a:t>
            </a:r>
            <a:endParaRPr lang="en-GB" sz="4400" dirty="0"/>
          </a:p>
        </p:txBody>
      </p:sp>
      <p:sp>
        <p:nvSpPr>
          <p:cNvPr id="3" name="Content Placeholder 2"/>
          <p:cNvSpPr>
            <a:spLocks noGrp="1"/>
          </p:cNvSpPr>
          <p:nvPr>
            <p:ph idx="1"/>
          </p:nvPr>
        </p:nvSpPr>
        <p:spPr>
          <a:ln>
            <a:solidFill>
              <a:schemeClr val="accent1"/>
            </a:solidFill>
          </a:ln>
        </p:spPr>
        <p:txBody>
          <a:bodyPr/>
          <a:lstStyle/>
          <a:p>
            <a:r>
              <a:rPr lang="en-GB" dirty="0" smtClean="0"/>
              <a:t>‘Snitching’</a:t>
            </a:r>
          </a:p>
          <a:p>
            <a:r>
              <a:rPr lang="en-GB" dirty="0" smtClean="0"/>
              <a:t>‘Unjust’                               Social or collective action</a:t>
            </a:r>
          </a:p>
          <a:p>
            <a:r>
              <a:rPr lang="en-GB" dirty="0" smtClean="0"/>
              <a:t>‘Injustice’</a:t>
            </a:r>
          </a:p>
          <a:p>
            <a:r>
              <a:rPr lang="en-GB" dirty="0" smtClean="0"/>
              <a:t>‘Unfairness’</a:t>
            </a:r>
          </a:p>
          <a:p>
            <a:pPr marL="0" indent="0">
              <a:buNone/>
            </a:pPr>
            <a:r>
              <a:rPr lang="en-GB" dirty="0" smtClean="0"/>
              <a:t>                    Powerful </a:t>
            </a:r>
            <a:r>
              <a:rPr lang="en-GB" dirty="0"/>
              <a:t>Triggers that construct distrust </a:t>
            </a:r>
            <a:r>
              <a:rPr lang="en-GB" dirty="0" smtClean="0"/>
              <a:t>frames</a:t>
            </a:r>
            <a:endParaRPr lang="en-GB" dirty="0"/>
          </a:p>
        </p:txBody>
      </p:sp>
      <p:cxnSp>
        <p:nvCxnSpPr>
          <p:cNvPr id="5" name="Straight Arrow Connector 4"/>
          <p:cNvCxnSpPr/>
          <p:nvPr/>
        </p:nvCxnSpPr>
        <p:spPr>
          <a:xfrm>
            <a:off x="2411760" y="1711733"/>
            <a:ext cx="201622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55776" y="2215789"/>
            <a:ext cx="187220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796136" y="2420888"/>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01627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01208"/>
            <a:ext cx="7554416" cy="870992"/>
          </a:xfrm>
        </p:spPr>
        <p:txBody>
          <a:bodyPr>
            <a:normAutofit/>
          </a:bodyPr>
          <a:lstStyle/>
          <a:p>
            <a:r>
              <a:rPr lang="en-GB" sz="4400" dirty="0" smtClean="0"/>
              <a:t>Indicative … </a:t>
            </a:r>
            <a:endParaRPr lang="en-GB" sz="4400" dirty="0"/>
          </a:p>
        </p:txBody>
      </p:sp>
      <p:sp>
        <p:nvSpPr>
          <p:cNvPr id="3" name="Content Placeholder 2"/>
          <p:cNvSpPr>
            <a:spLocks noGrp="1"/>
          </p:cNvSpPr>
          <p:nvPr>
            <p:ph idx="1"/>
          </p:nvPr>
        </p:nvSpPr>
        <p:spPr>
          <a:xfrm>
            <a:off x="762000" y="685800"/>
            <a:ext cx="7543800" cy="4543400"/>
          </a:xfrm>
          <a:ln>
            <a:solidFill>
              <a:schemeClr val="accent1"/>
            </a:solidFill>
          </a:ln>
        </p:spPr>
        <p:txBody>
          <a:bodyPr>
            <a:normAutofit/>
          </a:bodyPr>
          <a:lstStyle/>
          <a:p>
            <a:r>
              <a:rPr lang="en-GB" sz="2800" dirty="0" smtClean="0">
                <a:latin typeface="Calibri" panose="020F0502020204030204" pitchFamily="34" charset="0"/>
              </a:rPr>
              <a:t>Can </a:t>
            </a:r>
            <a:r>
              <a:rPr lang="en-GB" sz="2800" dirty="0">
                <a:latin typeface="Calibri" panose="020F0502020204030204" pitchFamily="34" charset="0"/>
              </a:rPr>
              <a:t>be indicative of what may be occurring between other public sector employees and young men with minority ethnic backgrounds in similar </a:t>
            </a:r>
            <a:r>
              <a:rPr lang="en-GB" sz="2800" dirty="0" smtClean="0">
                <a:latin typeface="Calibri" panose="020F0502020204030204" pitchFamily="34" charset="0"/>
              </a:rPr>
              <a:t>contexts …</a:t>
            </a:r>
          </a:p>
          <a:p>
            <a:pPr marL="0" indent="0">
              <a:buNone/>
            </a:pPr>
            <a:endParaRPr lang="en-GB" sz="2000" dirty="0" smtClean="0">
              <a:latin typeface="Calibri" panose="020F0502020204030204" pitchFamily="34" charset="0"/>
            </a:endParaRPr>
          </a:p>
          <a:p>
            <a:r>
              <a:rPr lang="en-GB" sz="2800" dirty="0" smtClean="0">
                <a:latin typeface="Calibri" panose="020F0502020204030204" pitchFamily="34" charset="0"/>
              </a:rPr>
              <a:t>Especially </a:t>
            </a:r>
            <a:r>
              <a:rPr lang="en-GB" sz="2800" dirty="0">
                <a:latin typeface="Calibri" panose="020F0502020204030204" pitchFamily="34" charset="0"/>
              </a:rPr>
              <a:t>where employees use similar methods to those presented in </a:t>
            </a:r>
            <a:r>
              <a:rPr lang="en-GB" sz="2800" dirty="0" smtClean="0">
                <a:latin typeface="Calibri" panose="020F0502020204030204" pitchFamily="34" charset="0"/>
              </a:rPr>
              <a:t>the book …</a:t>
            </a:r>
            <a:endParaRPr lang="en-GB" sz="2800" dirty="0">
              <a:latin typeface="Calibri" panose="020F0502020204030204" pitchFamily="34" charset="0"/>
            </a:endParaRPr>
          </a:p>
        </p:txBody>
      </p:sp>
    </p:spTree>
    <p:extLst>
      <p:ext uri="{BB962C8B-B14F-4D97-AF65-F5344CB8AC3E}">
        <p14:creationId xmlns:p14="http://schemas.microsoft.com/office/powerpoint/2010/main" xmlns="" val="1348950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01208"/>
            <a:ext cx="6781800" cy="870992"/>
          </a:xfrm>
        </p:spPr>
        <p:txBody>
          <a:bodyPr>
            <a:normAutofit/>
          </a:bodyPr>
          <a:lstStyle/>
          <a:p>
            <a:r>
              <a:rPr lang="en-GB" sz="4000" dirty="0"/>
              <a:t>All police are bastards!</a:t>
            </a:r>
          </a:p>
        </p:txBody>
      </p:sp>
      <p:sp>
        <p:nvSpPr>
          <p:cNvPr id="3" name="Content Placeholder 2"/>
          <p:cNvSpPr>
            <a:spLocks noGrp="1"/>
          </p:cNvSpPr>
          <p:nvPr>
            <p:ph idx="1"/>
          </p:nvPr>
        </p:nvSpPr>
        <p:spPr>
          <a:xfrm>
            <a:off x="762000" y="476672"/>
            <a:ext cx="7543800" cy="4896544"/>
          </a:xfrm>
          <a:ln>
            <a:solidFill>
              <a:schemeClr val="accent1"/>
            </a:solidFill>
          </a:ln>
        </p:spPr>
        <p:txBody>
          <a:bodyPr>
            <a:normAutofit fontScale="92500" lnSpcReduction="20000"/>
          </a:bodyPr>
          <a:lstStyle/>
          <a:p>
            <a:pPr marL="0" indent="0">
              <a:buNone/>
            </a:pPr>
            <a:endParaRPr lang="en-GB" sz="3200" dirty="0" smtClean="0">
              <a:latin typeface="Calibri" panose="020F0502020204030204" pitchFamily="34" charset="0"/>
            </a:endParaRPr>
          </a:p>
          <a:p>
            <a:r>
              <a:rPr lang="en-GB" sz="3200" dirty="0" smtClean="0">
                <a:latin typeface="Calibri" panose="020F0502020204030204" pitchFamily="34" charset="0"/>
              </a:rPr>
              <a:t>Except </a:t>
            </a:r>
            <a:r>
              <a:rPr lang="en-GB" sz="3200" dirty="0">
                <a:latin typeface="Calibri" panose="020F0502020204030204" pitchFamily="34" charset="0"/>
              </a:rPr>
              <a:t>him</a:t>
            </a:r>
            <a:r>
              <a:rPr lang="en-GB" sz="3200" dirty="0" smtClean="0">
                <a:latin typeface="Calibri" panose="020F0502020204030204" pitchFamily="34" charset="0"/>
              </a:rPr>
              <a:t>!</a:t>
            </a:r>
          </a:p>
          <a:p>
            <a:pPr marL="0" indent="0">
              <a:buNone/>
            </a:pPr>
            <a:endParaRPr lang="en-GB" sz="3200" dirty="0">
              <a:latin typeface="Calibri" panose="020F0502020204030204" pitchFamily="34" charset="0"/>
            </a:endParaRPr>
          </a:p>
          <a:p>
            <a:r>
              <a:rPr lang="en-GB" sz="3200" dirty="0" smtClean="0">
                <a:latin typeface="Calibri" panose="020F0502020204030204" pitchFamily="34" charset="0"/>
              </a:rPr>
              <a:t>Expressed strong dislike &amp; distrust of the </a:t>
            </a:r>
            <a:r>
              <a:rPr lang="en-GB" sz="3200" dirty="0">
                <a:latin typeface="Calibri" panose="020F0502020204030204" pitchFamily="34" charset="0"/>
              </a:rPr>
              <a:t>police </a:t>
            </a:r>
            <a:endParaRPr lang="en-GB" sz="3200" dirty="0" smtClean="0">
              <a:latin typeface="Calibri" panose="020F0502020204030204" pitchFamily="34" charset="0"/>
            </a:endParaRPr>
          </a:p>
          <a:p>
            <a:pPr marL="0" indent="0">
              <a:buNone/>
            </a:pPr>
            <a:endParaRPr lang="en-GB" sz="3200" dirty="0">
              <a:latin typeface="Calibri" panose="020F0502020204030204" pitchFamily="34" charset="0"/>
            </a:endParaRPr>
          </a:p>
          <a:p>
            <a:r>
              <a:rPr lang="en-GB" sz="3200" dirty="0" smtClean="0">
                <a:latin typeface="Calibri" panose="020F0502020204030204" pitchFamily="34" charset="0"/>
              </a:rPr>
              <a:t>One </a:t>
            </a:r>
            <a:r>
              <a:rPr lang="en-GB" sz="3200" dirty="0">
                <a:latin typeface="Calibri" panose="020F0502020204030204" pitchFamily="34" charset="0"/>
              </a:rPr>
              <a:t>cop </a:t>
            </a:r>
            <a:r>
              <a:rPr lang="en-GB" sz="3200" dirty="0" smtClean="0">
                <a:latin typeface="Calibri" panose="020F0502020204030204" pitchFamily="34" charset="0"/>
              </a:rPr>
              <a:t>was </a:t>
            </a:r>
            <a:r>
              <a:rPr lang="en-GB" sz="3200" dirty="0">
                <a:latin typeface="Calibri" panose="020F0502020204030204" pitchFamily="34" charset="0"/>
              </a:rPr>
              <a:t>“ok” </a:t>
            </a:r>
            <a:endParaRPr lang="en-GB" sz="3200" dirty="0" smtClean="0">
              <a:latin typeface="Calibri" panose="020F0502020204030204" pitchFamily="34" charset="0"/>
            </a:endParaRPr>
          </a:p>
          <a:p>
            <a:pPr marL="0" indent="0">
              <a:buNone/>
            </a:pPr>
            <a:endParaRPr lang="en-GB" sz="3200" dirty="0">
              <a:latin typeface="Calibri" panose="020F0502020204030204" pitchFamily="34" charset="0"/>
            </a:endParaRPr>
          </a:p>
          <a:p>
            <a:r>
              <a:rPr lang="en-GB" sz="3200" dirty="0" smtClean="0">
                <a:latin typeface="Calibri" panose="020F0502020204030204" pitchFamily="34" charset="0"/>
              </a:rPr>
              <a:t>“Ok</a:t>
            </a:r>
            <a:r>
              <a:rPr lang="en-GB" sz="3200" dirty="0">
                <a:latin typeface="Calibri" panose="020F0502020204030204" pitchFamily="34" charset="0"/>
              </a:rPr>
              <a:t>” </a:t>
            </a:r>
            <a:r>
              <a:rPr lang="en-GB" sz="3200" dirty="0" smtClean="0">
                <a:latin typeface="Calibri" panose="020F0502020204030204" pitchFamily="34" charset="0"/>
              </a:rPr>
              <a:t>means acceptance and </a:t>
            </a:r>
            <a:r>
              <a:rPr lang="en-GB" sz="3200" dirty="0">
                <a:latin typeface="Calibri" panose="020F0502020204030204" pitchFamily="34" charset="0"/>
              </a:rPr>
              <a:t>trusted in certain </a:t>
            </a:r>
            <a:r>
              <a:rPr lang="en-GB" sz="3200" dirty="0" smtClean="0">
                <a:latin typeface="Calibri" panose="020F0502020204030204" pitchFamily="34" charset="0"/>
              </a:rPr>
              <a:t>situations</a:t>
            </a:r>
          </a:p>
          <a:p>
            <a:pPr marL="0" indent="0">
              <a:buNone/>
            </a:pPr>
            <a:r>
              <a:rPr lang="en-GB" dirty="0" smtClean="0"/>
              <a:t>  </a:t>
            </a:r>
            <a:endParaRPr lang="en-GB" dirty="0"/>
          </a:p>
          <a:p>
            <a:pPr marL="0" indent="0">
              <a:buNone/>
            </a:pPr>
            <a:endParaRPr lang="en-GB" dirty="0"/>
          </a:p>
        </p:txBody>
      </p:sp>
    </p:spTree>
    <p:extLst>
      <p:ext uri="{BB962C8B-B14F-4D97-AF65-F5344CB8AC3E}">
        <p14:creationId xmlns:p14="http://schemas.microsoft.com/office/powerpoint/2010/main" xmlns="" val="1979153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73216"/>
            <a:ext cx="7554416" cy="798984"/>
          </a:xfrm>
        </p:spPr>
        <p:txBody>
          <a:bodyPr>
            <a:normAutofit/>
          </a:bodyPr>
          <a:lstStyle/>
          <a:p>
            <a:r>
              <a:rPr lang="en-GB" sz="4000" dirty="0" smtClean="0"/>
              <a:t>The ‘Fair Cop’ …</a:t>
            </a:r>
            <a:endParaRPr lang="en-GB" sz="4000" dirty="0"/>
          </a:p>
        </p:txBody>
      </p:sp>
      <p:sp>
        <p:nvSpPr>
          <p:cNvPr id="3" name="Content Placeholder 2"/>
          <p:cNvSpPr>
            <a:spLocks noGrp="1"/>
          </p:cNvSpPr>
          <p:nvPr>
            <p:ph idx="1"/>
          </p:nvPr>
        </p:nvSpPr>
        <p:spPr>
          <a:xfrm>
            <a:off x="762000" y="685800"/>
            <a:ext cx="7543800" cy="4831432"/>
          </a:xfrm>
          <a:ln>
            <a:solidFill>
              <a:schemeClr val="tx1"/>
            </a:solidFill>
          </a:ln>
        </p:spPr>
        <p:txBody>
          <a:bodyPr>
            <a:normAutofit/>
          </a:bodyPr>
          <a:lstStyle/>
          <a:p>
            <a:r>
              <a:rPr lang="en-GB" dirty="0" smtClean="0">
                <a:latin typeface="Calibri" panose="020F0502020204030204" pitchFamily="34" charset="0"/>
              </a:rPr>
              <a:t>Knowledgeable – thinks beyond cultural resources</a:t>
            </a:r>
            <a:endParaRPr lang="en-GB" dirty="0">
              <a:latin typeface="Calibri" panose="020F0502020204030204" pitchFamily="34" charset="0"/>
            </a:endParaRPr>
          </a:p>
          <a:p>
            <a:r>
              <a:rPr lang="en-GB" dirty="0" smtClean="0">
                <a:latin typeface="Calibri" panose="020F0502020204030204" pitchFamily="34" charset="0"/>
              </a:rPr>
              <a:t>Expanded his ‘cultural toolbox’…</a:t>
            </a:r>
          </a:p>
          <a:p>
            <a:r>
              <a:rPr lang="en-GB" dirty="0" smtClean="0">
                <a:latin typeface="Calibri" panose="020F0502020204030204" pitchFamily="34" charset="0"/>
              </a:rPr>
              <a:t>Effective use of I.M. (given/given </a:t>
            </a:r>
            <a:r>
              <a:rPr lang="en-GB" dirty="0">
                <a:latin typeface="Calibri" panose="020F0502020204030204" pitchFamily="34" charset="0"/>
              </a:rPr>
              <a:t>off </a:t>
            </a:r>
            <a:r>
              <a:rPr lang="en-GB" dirty="0" smtClean="0">
                <a:latin typeface="Calibri" panose="020F0502020204030204" pitchFamily="34" charset="0"/>
              </a:rPr>
              <a:t>communication) </a:t>
            </a:r>
          </a:p>
          <a:p>
            <a:r>
              <a:rPr lang="en-GB" dirty="0" smtClean="0">
                <a:latin typeface="Calibri" panose="020F0502020204030204" pitchFamily="34" charset="0"/>
              </a:rPr>
              <a:t>Aware </a:t>
            </a:r>
            <a:r>
              <a:rPr lang="en-GB" dirty="0">
                <a:latin typeface="Calibri" panose="020F0502020204030204" pitchFamily="34" charset="0"/>
              </a:rPr>
              <a:t>of and in control of </a:t>
            </a:r>
            <a:r>
              <a:rPr lang="en-GB" dirty="0" smtClean="0">
                <a:latin typeface="Calibri" panose="020F0502020204030204" pitchFamily="34" charset="0"/>
              </a:rPr>
              <a:t>verbal </a:t>
            </a:r>
            <a:r>
              <a:rPr lang="en-GB" dirty="0">
                <a:latin typeface="Calibri" panose="020F0502020204030204" pitchFamily="34" charset="0"/>
              </a:rPr>
              <a:t>and nonverbal communication </a:t>
            </a:r>
            <a:r>
              <a:rPr lang="en-GB" dirty="0" smtClean="0">
                <a:latin typeface="Calibri" panose="020F0502020204030204" pitchFamily="34" charset="0"/>
              </a:rPr>
              <a:t>to citizens. </a:t>
            </a:r>
          </a:p>
          <a:p>
            <a:r>
              <a:rPr lang="en-GB" dirty="0" smtClean="0">
                <a:latin typeface="Calibri" panose="020F0502020204030204" pitchFamily="34" charset="0"/>
              </a:rPr>
              <a:t>Approach </a:t>
            </a:r>
            <a:r>
              <a:rPr lang="en-GB" dirty="0">
                <a:latin typeface="Calibri" panose="020F0502020204030204" pitchFamily="34" charset="0"/>
              </a:rPr>
              <a:t>to </a:t>
            </a:r>
            <a:r>
              <a:rPr lang="en-GB" dirty="0" smtClean="0">
                <a:latin typeface="Calibri" panose="020F0502020204030204" pitchFamily="34" charset="0"/>
              </a:rPr>
              <a:t>citizens: calm </a:t>
            </a:r>
            <a:r>
              <a:rPr lang="en-GB" dirty="0">
                <a:latin typeface="Calibri" panose="020F0502020204030204" pitchFamily="34" charset="0"/>
              </a:rPr>
              <a:t>and composed, </a:t>
            </a:r>
            <a:r>
              <a:rPr lang="en-GB" dirty="0" smtClean="0">
                <a:latin typeface="Calibri" panose="020F0502020204030204" pitchFamily="34" charset="0"/>
              </a:rPr>
              <a:t>a </a:t>
            </a:r>
            <a:r>
              <a:rPr lang="en-GB" dirty="0">
                <a:latin typeface="Calibri" panose="020F0502020204030204" pitchFamily="34" charset="0"/>
              </a:rPr>
              <a:t>deliberate strategy to disarm irate </a:t>
            </a:r>
            <a:r>
              <a:rPr lang="en-GB" dirty="0" smtClean="0">
                <a:latin typeface="Calibri" panose="020F0502020204030204" pitchFamily="34" charset="0"/>
              </a:rPr>
              <a:t>citizens …  </a:t>
            </a:r>
          </a:p>
          <a:p>
            <a:r>
              <a:rPr lang="en-GB" dirty="0" smtClean="0">
                <a:latin typeface="Calibri" panose="020F0502020204030204" pitchFamily="34" charset="0"/>
              </a:rPr>
              <a:t>Thinks beyond the prescribed role of a cop</a:t>
            </a:r>
          </a:p>
          <a:p>
            <a:r>
              <a:rPr lang="en-GB" dirty="0" smtClean="0">
                <a:latin typeface="Calibri" panose="020F0502020204030204" pitchFamily="34" charset="0"/>
              </a:rPr>
              <a:t>Frames the young men as </a:t>
            </a:r>
            <a:r>
              <a:rPr lang="en-GB" u="sng" dirty="0" smtClean="0">
                <a:latin typeface="Calibri" panose="020F0502020204030204" pitchFamily="34" charset="0"/>
              </a:rPr>
              <a:t>citizens</a:t>
            </a:r>
            <a:r>
              <a:rPr lang="en-GB" dirty="0" smtClean="0">
                <a:latin typeface="Calibri" panose="020F0502020204030204" pitchFamily="34" charset="0"/>
              </a:rPr>
              <a:t> as opposed to </a:t>
            </a:r>
            <a:r>
              <a:rPr lang="en-GB" u="sng" dirty="0" smtClean="0">
                <a:latin typeface="Calibri" panose="020F0502020204030204" pitchFamily="34" charset="0"/>
              </a:rPr>
              <a:t>troublemakers </a:t>
            </a:r>
          </a:p>
        </p:txBody>
      </p:sp>
    </p:spTree>
    <p:extLst>
      <p:ext uri="{BB962C8B-B14F-4D97-AF65-F5344CB8AC3E}">
        <p14:creationId xmlns:p14="http://schemas.microsoft.com/office/powerpoint/2010/main" xmlns="" val="3552078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73216"/>
            <a:ext cx="7554416" cy="798984"/>
          </a:xfrm>
        </p:spPr>
        <p:txBody>
          <a:bodyPr>
            <a:normAutofit/>
          </a:bodyPr>
          <a:lstStyle/>
          <a:p>
            <a:r>
              <a:rPr lang="en-GB" sz="4400" dirty="0" smtClean="0"/>
              <a:t>Cultural Tools to frame Trust</a:t>
            </a:r>
            <a:endParaRPr lang="en-GB" sz="4400" dirty="0"/>
          </a:p>
        </p:txBody>
      </p:sp>
      <p:sp>
        <p:nvSpPr>
          <p:cNvPr id="3" name="Content Placeholder 2"/>
          <p:cNvSpPr>
            <a:spLocks noGrp="1"/>
          </p:cNvSpPr>
          <p:nvPr>
            <p:ph idx="1"/>
          </p:nvPr>
        </p:nvSpPr>
        <p:spPr>
          <a:ln>
            <a:solidFill>
              <a:schemeClr val="tx1"/>
            </a:solidFill>
          </a:ln>
        </p:spPr>
        <p:txBody>
          <a:bodyPr/>
          <a:lstStyle/>
          <a:p>
            <a:r>
              <a:rPr lang="en-GB" dirty="0" smtClean="0"/>
              <a:t>‘Just’</a:t>
            </a:r>
          </a:p>
          <a:p>
            <a:r>
              <a:rPr lang="en-GB" dirty="0" smtClean="0"/>
              <a:t>‘Justice’                                Trust/trusting/trustworthiness </a:t>
            </a:r>
          </a:p>
          <a:p>
            <a:r>
              <a:rPr lang="en-GB" dirty="0" smtClean="0"/>
              <a:t>‘Fair’</a:t>
            </a:r>
          </a:p>
          <a:p>
            <a:r>
              <a:rPr lang="en-GB" dirty="0" smtClean="0"/>
              <a:t>‘Fairness’</a:t>
            </a:r>
          </a:p>
          <a:p>
            <a:pPr marL="0" indent="0">
              <a:buNone/>
            </a:pPr>
            <a:r>
              <a:rPr lang="en-GB" dirty="0" smtClean="0"/>
              <a:t>                                                                Triggers  </a:t>
            </a:r>
          </a:p>
        </p:txBody>
      </p:sp>
      <p:cxnSp>
        <p:nvCxnSpPr>
          <p:cNvPr id="5" name="Straight Arrow Connector 4"/>
          <p:cNvCxnSpPr/>
          <p:nvPr/>
        </p:nvCxnSpPr>
        <p:spPr>
          <a:xfrm>
            <a:off x="1691680" y="1772816"/>
            <a:ext cx="288032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195736" y="2204864"/>
            <a:ext cx="237626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937326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45224"/>
            <a:ext cx="7626424" cy="726976"/>
          </a:xfrm>
        </p:spPr>
        <p:txBody>
          <a:bodyPr>
            <a:normAutofit/>
          </a:bodyPr>
          <a:lstStyle/>
          <a:p>
            <a:r>
              <a:rPr lang="en-GB" sz="4000" dirty="0" smtClean="0"/>
              <a:t>Overall analysis reveals …</a:t>
            </a:r>
            <a:endParaRPr lang="en-GB" sz="4000" dirty="0"/>
          </a:p>
        </p:txBody>
      </p:sp>
      <p:sp>
        <p:nvSpPr>
          <p:cNvPr id="3" name="Content Placeholder 2"/>
          <p:cNvSpPr>
            <a:spLocks noGrp="1"/>
          </p:cNvSpPr>
          <p:nvPr>
            <p:ph idx="1"/>
          </p:nvPr>
        </p:nvSpPr>
        <p:spPr>
          <a:xfrm>
            <a:off x="762000" y="548680"/>
            <a:ext cx="7543800" cy="5040560"/>
          </a:xfrm>
          <a:ln>
            <a:solidFill>
              <a:schemeClr val="accent1"/>
            </a:solidFill>
          </a:ln>
        </p:spPr>
        <p:txBody>
          <a:bodyPr>
            <a:noAutofit/>
          </a:bodyPr>
          <a:lstStyle/>
          <a:p>
            <a:pPr marL="0" indent="0">
              <a:buNone/>
            </a:pPr>
            <a:endParaRPr lang="en-GB" dirty="0"/>
          </a:p>
          <a:p>
            <a:endParaRPr lang="en-GB" sz="2000" dirty="0" smtClean="0">
              <a:latin typeface="Calibri" pitchFamily="34" charset="0"/>
              <a:cs typeface="Calibri" pitchFamily="34" charset="0"/>
            </a:endParaRPr>
          </a:p>
          <a:p>
            <a:endParaRPr lang="en-GB" sz="2000" dirty="0">
              <a:latin typeface="Calibri" pitchFamily="34" charset="0"/>
              <a:cs typeface="Calibri" pitchFamily="34" charset="0"/>
            </a:endParaRPr>
          </a:p>
          <a:p>
            <a:endParaRPr lang="en-GB" sz="2000" dirty="0" smtClean="0">
              <a:latin typeface="Calibri" pitchFamily="34" charset="0"/>
              <a:cs typeface="Calibri" pitchFamily="34" charset="0"/>
            </a:endParaRPr>
          </a:p>
          <a:p>
            <a:endParaRPr lang="en-GB" sz="2000" dirty="0">
              <a:latin typeface="Calibri" pitchFamily="34" charset="0"/>
              <a:cs typeface="Calibri" pitchFamily="34" charset="0"/>
            </a:endParaRPr>
          </a:p>
          <a:p>
            <a:r>
              <a:rPr lang="en-GB" sz="2000" dirty="0" smtClean="0">
                <a:latin typeface="Calibri" pitchFamily="34" charset="0"/>
                <a:cs typeface="Calibri" pitchFamily="34" charset="0"/>
              </a:rPr>
              <a:t>YW’s  </a:t>
            </a:r>
            <a:r>
              <a:rPr lang="en-GB" sz="2000" dirty="0">
                <a:latin typeface="Calibri" pitchFamily="34" charset="0"/>
                <a:cs typeface="Calibri" pitchFamily="34" charset="0"/>
              </a:rPr>
              <a:t>modus operandi and attitude towards the young men is decisive in </a:t>
            </a:r>
            <a:r>
              <a:rPr lang="en-GB" sz="2000" dirty="0" smtClean="0">
                <a:latin typeface="Calibri" pitchFamily="34" charset="0"/>
                <a:cs typeface="Calibri" pitchFamily="34" charset="0"/>
              </a:rPr>
              <a:t> </a:t>
            </a:r>
            <a:r>
              <a:rPr lang="en-GB" sz="2000" dirty="0">
                <a:latin typeface="Calibri" pitchFamily="34" charset="0"/>
                <a:cs typeface="Calibri" pitchFamily="34" charset="0"/>
              </a:rPr>
              <a:t>framing </a:t>
            </a:r>
            <a:r>
              <a:rPr lang="en-GB" sz="2000" dirty="0" smtClean="0">
                <a:latin typeface="Calibri" pitchFamily="34" charset="0"/>
                <a:cs typeface="Calibri" pitchFamily="34" charset="0"/>
              </a:rPr>
              <a:t>them.</a:t>
            </a:r>
          </a:p>
          <a:p>
            <a:pPr marL="0" indent="0">
              <a:buNone/>
            </a:pPr>
            <a:endParaRPr lang="en-GB" sz="1100" dirty="0" smtClean="0">
              <a:latin typeface="Calibri" pitchFamily="34" charset="0"/>
              <a:cs typeface="Calibri" pitchFamily="34" charset="0"/>
            </a:endParaRPr>
          </a:p>
          <a:p>
            <a:r>
              <a:rPr lang="en-GB" sz="2000" dirty="0" smtClean="0">
                <a:latin typeface="Calibri" pitchFamily="34" charset="0"/>
                <a:cs typeface="Calibri" pitchFamily="34" charset="0"/>
              </a:rPr>
              <a:t>The same is evident about the cop &amp; the job consultant </a:t>
            </a:r>
          </a:p>
          <a:p>
            <a:pPr marL="0" indent="0">
              <a:buNone/>
            </a:pPr>
            <a:endParaRPr lang="en-GB" sz="1100" dirty="0" smtClean="0">
              <a:latin typeface="Calibri" pitchFamily="34" charset="0"/>
              <a:cs typeface="Calibri" pitchFamily="34" charset="0"/>
            </a:endParaRPr>
          </a:p>
          <a:p>
            <a:r>
              <a:rPr lang="en-GB" sz="2000" dirty="0" smtClean="0">
                <a:latin typeface="Calibri" pitchFamily="34" charset="0"/>
                <a:cs typeface="Calibri" pitchFamily="34" charset="0"/>
              </a:rPr>
              <a:t>Shows that trust is available</a:t>
            </a:r>
          </a:p>
          <a:p>
            <a:pPr marL="0" indent="0">
              <a:buNone/>
            </a:pPr>
            <a:endParaRPr lang="en-GB" sz="1100" dirty="0">
              <a:latin typeface="Calibri" pitchFamily="34" charset="0"/>
              <a:cs typeface="Calibri" pitchFamily="34" charset="0"/>
            </a:endParaRPr>
          </a:p>
          <a:p>
            <a:r>
              <a:rPr lang="en-GB" sz="2000" dirty="0" smtClean="0">
                <a:latin typeface="Calibri" pitchFamily="34" charset="0"/>
                <a:cs typeface="Calibri" pitchFamily="34" charset="0"/>
              </a:rPr>
              <a:t>And cultural </a:t>
            </a:r>
            <a:r>
              <a:rPr lang="en-GB" sz="2000" dirty="0">
                <a:latin typeface="Calibri" pitchFamily="34" charset="0"/>
                <a:cs typeface="Calibri" pitchFamily="34" charset="0"/>
              </a:rPr>
              <a:t>frames </a:t>
            </a:r>
            <a:r>
              <a:rPr lang="en-GB" sz="2000" dirty="0" smtClean="0">
                <a:latin typeface="Calibri" pitchFamily="34" charset="0"/>
                <a:cs typeface="Calibri" pitchFamily="34" charset="0"/>
              </a:rPr>
              <a:t>can be negotiated to </a:t>
            </a:r>
            <a:r>
              <a:rPr lang="en-GB" sz="2000" dirty="0">
                <a:latin typeface="Calibri" pitchFamily="34" charset="0"/>
                <a:cs typeface="Calibri" pitchFamily="34" charset="0"/>
              </a:rPr>
              <a:t>achieve and </a:t>
            </a:r>
            <a:r>
              <a:rPr lang="en-GB" sz="2000" dirty="0" smtClean="0">
                <a:latin typeface="Calibri" pitchFamily="34" charset="0"/>
                <a:cs typeface="Calibri" pitchFamily="34" charset="0"/>
              </a:rPr>
              <a:t>maintain trust</a:t>
            </a:r>
          </a:p>
          <a:p>
            <a:pPr marL="0" indent="0">
              <a:buNone/>
            </a:pPr>
            <a:endParaRPr lang="en-GB" sz="1100" dirty="0">
              <a:latin typeface="Calibri" pitchFamily="34" charset="0"/>
              <a:cs typeface="Calibri" pitchFamily="34" charset="0"/>
            </a:endParaRPr>
          </a:p>
          <a:p>
            <a:r>
              <a:rPr lang="en-GB" sz="2000" dirty="0" smtClean="0">
                <a:latin typeface="Calibri" pitchFamily="34" charset="0"/>
                <a:cs typeface="Calibri" pitchFamily="34" charset="0"/>
              </a:rPr>
              <a:t>Can be achieved by </a:t>
            </a:r>
            <a:r>
              <a:rPr lang="en-GB" sz="2000" dirty="0">
                <a:latin typeface="Calibri" pitchFamily="34" charset="0"/>
                <a:cs typeface="Calibri" pitchFamily="34" charset="0"/>
              </a:rPr>
              <a:t>thinking outside of, or by expanding </a:t>
            </a:r>
            <a:r>
              <a:rPr lang="en-GB" sz="2000" dirty="0" smtClean="0">
                <a:latin typeface="Calibri" pitchFamily="34" charset="0"/>
                <a:cs typeface="Calibri" pitchFamily="34" charset="0"/>
              </a:rPr>
              <a:t>your </a:t>
            </a:r>
            <a:r>
              <a:rPr lang="en-GB" sz="2000" dirty="0">
                <a:latin typeface="Calibri" pitchFamily="34" charset="0"/>
                <a:cs typeface="Calibri" pitchFamily="34" charset="0"/>
              </a:rPr>
              <a:t>cultural </a:t>
            </a:r>
            <a:r>
              <a:rPr lang="en-GB" sz="2000" dirty="0" smtClean="0">
                <a:latin typeface="Calibri" pitchFamily="34" charset="0"/>
                <a:cs typeface="Calibri" pitchFamily="34" charset="0"/>
              </a:rPr>
              <a:t>toolbox. </a:t>
            </a:r>
          </a:p>
          <a:p>
            <a:pPr marL="0" indent="0">
              <a:buNone/>
            </a:pPr>
            <a:endParaRPr lang="en-GB" sz="1100" dirty="0" smtClean="0">
              <a:latin typeface="Calibri" pitchFamily="34" charset="0"/>
              <a:cs typeface="Calibri" pitchFamily="34" charset="0"/>
            </a:endParaRPr>
          </a:p>
          <a:p>
            <a:r>
              <a:rPr lang="en-GB" sz="2000" dirty="0" smtClean="0">
                <a:latin typeface="Calibri" pitchFamily="34" charset="0"/>
                <a:cs typeface="Calibri" pitchFamily="34" charset="0"/>
              </a:rPr>
              <a:t>If </a:t>
            </a:r>
            <a:r>
              <a:rPr lang="en-GB" sz="2000" dirty="0">
                <a:latin typeface="Calibri" pitchFamily="34" charset="0"/>
                <a:cs typeface="Calibri" pitchFamily="34" charset="0"/>
              </a:rPr>
              <a:t>the aim is to create and maintain </a:t>
            </a:r>
            <a:r>
              <a:rPr lang="en-GB" sz="2000" dirty="0" smtClean="0">
                <a:latin typeface="Calibri" pitchFamily="34" charset="0"/>
                <a:cs typeface="Calibri" pitchFamily="34" charset="0"/>
              </a:rPr>
              <a:t>trust, it </a:t>
            </a:r>
            <a:r>
              <a:rPr lang="en-GB" sz="2000" dirty="0">
                <a:latin typeface="Calibri" pitchFamily="34" charset="0"/>
                <a:cs typeface="Calibri" pitchFamily="34" charset="0"/>
              </a:rPr>
              <a:t>is necessary for </a:t>
            </a:r>
            <a:r>
              <a:rPr lang="en-GB" sz="2000" dirty="0" smtClean="0">
                <a:latin typeface="Calibri" pitchFamily="34" charset="0"/>
                <a:cs typeface="Calibri" pitchFamily="34" charset="0"/>
              </a:rPr>
              <a:t>youth </a:t>
            </a:r>
            <a:r>
              <a:rPr lang="en-GB" sz="2000" dirty="0">
                <a:latin typeface="Calibri" pitchFamily="34" charset="0"/>
                <a:cs typeface="Calibri" pitchFamily="34" charset="0"/>
              </a:rPr>
              <a:t>workers to communicate and signal trustworthiness to their target </a:t>
            </a:r>
            <a:r>
              <a:rPr lang="en-GB" sz="2000" dirty="0" smtClean="0">
                <a:latin typeface="Calibri" pitchFamily="34" charset="0"/>
                <a:cs typeface="Calibri" pitchFamily="34" charset="0"/>
              </a:rPr>
              <a:t>group. </a:t>
            </a:r>
          </a:p>
          <a:p>
            <a:pPr marL="0" indent="0">
              <a:buNone/>
            </a:pPr>
            <a:r>
              <a:rPr lang="en-GB" sz="4200" dirty="0" smtClean="0">
                <a:latin typeface="Calibri" pitchFamily="34" charset="0"/>
                <a:cs typeface="Calibri" pitchFamily="34" charset="0"/>
              </a:rPr>
              <a:t>  </a:t>
            </a:r>
            <a:endParaRPr lang="en-GB" sz="4200" dirty="0">
              <a:latin typeface="Calibri" pitchFamily="34" charset="0"/>
              <a:cs typeface="Calibri" pitchFamily="34" charset="0"/>
            </a:endParaRPr>
          </a:p>
          <a:p>
            <a:pPr marL="0" indent="0">
              <a:buNone/>
            </a:pPr>
            <a:r>
              <a:rPr lang="en-GB" dirty="0"/>
              <a:t> </a:t>
            </a:r>
          </a:p>
          <a:p>
            <a:endParaRPr lang="en-GB" dirty="0"/>
          </a:p>
        </p:txBody>
      </p:sp>
    </p:spTree>
    <p:extLst>
      <p:ext uri="{BB962C8B-B14F-4D97-AF65-F5344CB8AC3E}">
        <p14:creationId xmlns:p14="http://schemas.microsoft.com/office/powerpoint/2010/main" xmlns="" val="27405809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92882"/>
            <a:ext cx="7554416" cy="779318"/>
          </a:xfrm>
        </p:spPr>
        <p:txBody>
          <a:bodyPr>
            <a:normAutofit/>
          </a:bodyPr>
          <a:lstStyle/>
          <a:p>
            <a:r>
              <a:rPr lang="en-GB" sz="4000" dirty="0" smtClean="0"/>
              <a:t>Conclusion</a:t>
            </a:r>
            <a:endParaRPr lang="en-GB" sz="4000" dirty="0"/>
          </a:p>
        </p:txBody>
      </p:sp>
      <p:sp>
        <p:nvSpPr>
          <p:cNvPr id="3" name="Content Placeholder 2"/>
          <p:cNvSpPr>
            <a:spLocks noGrp="1"/>
          </p:cNvSpPr>
          <p:nvPr>
            <p:ph idx="1"/>
          </p:nvPr>
        </p:nvSpPr>
        <p:spPr>
          <a:xfrm>
            <a:off x="762000" y="685800"/>
            <a:ext cx="7543800" cy="4615408"/>
          </a:xfrm>
          <a:ln>
            <a:solidFill>
              <a:srgbClr val="00B0F0"/>
            </a:solidFill>
          </a:ln>
        </p:spPr>
        <p:txBody>
          <a:bodyPr>
            <a:normAutofit/>
          </a:bodyPr>
          <a:lstStyle/>
          <a:p>
            <a:pPr algn="just"/>
            <a:r>
              <a:rPr lang="en-US" dirty="0" smtClean="0">
                <a:latin typeface="Calibri" pitchFamily="34" charset="0"/>
                <a:cs typeface="Calibri" pitchFamily="34" charset="0"/>
              </a:rPr>
              <a:t>YM use </a:t>
            </a:r>
            <a:r>
              <a:rPr lang="en-US" u="sng" dirty="0" smtClean="0">
                <a:latin typeface="Calibri" pitchFamily="34" charset="0"/>
                <a:cs typeface="Calibri" pitchFamily="34" charset="0"/>
              </a:rPr>
              <a:t>distrust </a:t>
            </a:r>
            <a:r>
              <a:rPr lang="en-US" u="sng" dirty="0">
                <a:latin typeface="Calibri" pitchFamily="34" charset="0"/>
                <a:cs typeface="Calibri" pitchFamily="34" charset="0"/>
              </a:rPr>
              <a:t>as a strategy </a:t>
            </a:r>
            <a:r>
              <a:rPr lang="en-US" dirty="0">
                <a:latin typeface="Calibri" pitchFamily="34" charset="0"/>
                <a:cs typeface="Calibri" pitchFamily="34" charset="0"/>
              </a:rPr>
              <a:t>towards the </a:t>
            </a:r>
            <a:r>
              <a:rPr lang="en-US" dirty="0" smtClean="0">
                <a:latin typeface="Calibri" pitchFamily="34" charset="0"/>
                <a:cs typeface="Calibri" pitchFamily="34" charset="0"/>
              </a:rPr>
              <a:t>YW’s … …</a:t>
            </a:r>
          </a:p>
          <a:p>
            <a:pPr marL="0" indent="0" algn="just">
              <a:buNone/>
            </a:pPr>
            <a:endParaRPr lang="en-US" sz="1100" dirty="0" smtClean="0">
              <a:latin typeface="Calibri" pitchFamily="34" charset="0"/>
              <a:cs typeface="Calibri" pitchFamily="34" charset="0"/>
            </a:endParaRPr>
          </a:p>
          <a:p>
            <a:pPr algn="just"/>
            <a:r>
              <a:rPr lang="en-US" dirty="0" smtClean="0">
                <a:latin typeface="Calibri" pitchFamily="34" charset="0"/>
                <a:cs typeface="Calibri" pitchFamily="34" charset="0"/>
              </a:rPr>
              <a:t>Grounded in YW’s </a:t>
            </a:r>
            <a:r>
              <a:rPr lang="en-US" dirty="0">
                <a:latin typeface="Calibri" pitchFamily="34" charset="0"/>
                <a:cs typeface="Calibri" pitchFamily="34" charset="0"/>
              </a:rPr>
              <a:t>attitude and framing </a:t>
            </a:r>
            <a:r>
              <a:rPr lang="en-US" dirty="0" smtClean="0">
                <a:latin typeface="Calibri" pitchFamily="34" charset="0"/>
                <a:cs typeface="Calibri" pitchFamily="34" charset="0"/>
              </a:rPr>
              <a:t>&amp; modus Operandi (methods of operation) </a:t>
            </a:r>
            <a:endParaRPr lang="en-US" dirty="0">
              <a:latin typeface="Calibri" pitchFamily="34" charset="0"/>
              <a:cs typeface="Calibri" pitchFamily="34" charset="0"/>
            </a:endParaRPr>
          </a:p>
          <a:p>
            <a:pPr marL="0" indent="0" algn="just">
              <a:buNone/>
            </a:pPr>
            <a:endParaRPr lang="en-US" sz="1100" dirty="0">
              <a:latin typeface="Calibri" pitchFamily="34" charset="0"/>
              <a:cs typeface="Calibri" pitchFamily="34" charset="0"/>
            </a:endParaRPr>
          </a:p>
          <a:p>
            <a:pPr algn="just"/>
            <a:r>
              <a:rPr lang="en-US" dirty="0">
                <a:latin typeface="Calibri" pitchFamily="34" charset="0"/>
                <a:cs typeface="Calibri" pitchFamily="34" charset="0"/>
              </a:rPr>
              <a:t>For similar </a:t>
            </a:r>
            <a:r>
              <a:rPr lang="en-US" dirty="0" smtClean="0">
                <a:latin typeface="Calibri" pitchFamily="34" charset="0"/>
                <a:cs typeface="Calibri" pitchFamily="34" charset="0"/>
              </a:rPr>
              <a:t>Reasons; adapted </a:t>
            </a:r>
            <a:r>
              <a:rPr lang="en-US" dirty="0">
                <a:latin typeface="Calibri" pitchFamily="34" charset="0"/>
                <a:cs typeface="Calibri" pitchFamily="34" charset="0"/>
              </a:rPr>
              <a:t>trust as a strategy towards the job consultant &amp; the cop.</a:t>
            </a:r>
          </a:p>
          <a:p>
            <a:pPr algn="just"/>
            <a:endParaRPr lang="en-US" sz="1200" dirty="0">
              <a:latin typeface="Calibri" pitchFamily="34" charset="0"/>
              <a:cs typeface="Calibri" pitchFamily="34" charset="0"/>
            </a:endParaRPr>
          </a:p>
          <a:p>
            <a:pPr algn="just"/>
            <a:r>
              <a:rPr lang="en-US" dirty="0" smtClean="0">
                <a:latin typeface="Calibri" pitchFamily="34" charset="0"/>
                <a:cs typeface="Calibri" pitchFamily="34" charset="0"/>
              </a:rPr>
              <a:t>D &amp; T can </a:t>
            </a:r>
            <a:r>
              <a:rPr lang="en-US" dirty="0">
                <a:latin typeface="Calibri" pitchFamily="34" charset="0"/>
                <a:cs typeface="Calibri" pitchFamily="34" charset="0"/>
              </a:rPr>
              <a:t>be understood as cultural </a:t>
            </a:r>
            <a:r>
              <a:rPr lang="en-US" dirty="0" smtClean="0">
                <a:latin typeface="Calibri" pitchFamily="34" charset="0"/>
                <a:cs typeface="Calibri" pitchFamily="34" charset="0"/>
              </a:rPr>
              <a:t>frames/resources</a:t>
            </a:r>
            <a:r>
              <a:rPr lang="en-US" dirty="0">
                <a:latin typeface="Calibri" pitchFamily="34" charset="0"/>
                <a:cs typeface="Calibri" pitchFamily="34" charset="0"/>
              </a:rPr>
              <a:t>, used as strategies in the environment </a:t>
            </a:r>
            <a:r>
              <a:rPr lang="en-US" dirty="0" smtClean="0">
                <a:latin typeface="Calibri" pitchFamily="34" charset="0"/>
                <a:cs typeface="Calibri" pitchFamily="34" charset="0"/>
              </a:rPr>
              <a:t>to </a:t>
            </a:r>
            <a:r>
              <a:rPr lang="en-US" dirty="0">
                <a:latin typeface="Calibri" pitchFamily="34" charset="0"/>
                <a:cs typeface="Calibri" pitchFamily="34" charset="0"/>
              </a:rPr>
              <a:t>respond to unfolding events and frame </a:t>
            </a:r>
            <a:r>
              <a:rPr lang="en-GB" dirty="0">
                <a:latin typeface="Calibri" pitchFamily="34" charset="0"/>
                <a:cs typeface="Calibri" pitchFamily="34" charset="0"/>
              </a:rPr>
              <a:t>relationships with others.</a:t>
            </a:r>
          </a:p>
        </p:txBody>
      </p:sp>
    </p:spTree>
    <p:extLst>
      <p:ext uri="{BB962C8B-B14F-4D97-AF65-F5344CB8AC3E}">
        <p14:creationId xmlns:p14="http://schemas.microsoft.com/office/powerpoint/2010/main" xmlns="" val="26704597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45224"/>
            <a:ext cx="6781800" cy="726976"/>
          </a:xfrm>
        </p:spPr>
        <p:txBody>
          <a:bodyPr>
            <a:normAutofit fontScale="90000"/>
          </a:bodyPr>
          <a:lstStyle/>
          <a:p>
            <a:r>
              <a:rPr lang="en-GB" sz="4400" dirty="0" smtClean="0"/>
              <a:t>Recommendations</a:t>
            </a:r>
            <a:r>
              <a:rPr lang="en-GB" dirty="0" smtClean="0"/>
              <a:t>  </a:t>
            </a:r>
            <a:endParaRPr lang="en-GB" dirty="0"/>
          </a:p>
        </p:txBody>
      </p:sp>
      <p:sp>
        <p:nvSpPr>
          <p:cNvPr id="3" name="Content Placeholder 2"/>
          <p:cNvSpPr>
            <a:spLocks noGrp="1"/>
          </p:cNvSpPr>
          <p:nvPr>
            <p:ph idx="1"/>
          </p:nvPr>
        </p:nvSpPr>
        <p:spPr>
          <a:xfrm>
            <a:off x="762000" y="685800"/>
            <a:ext cx="7543800" cy="4831432"/>
          </a:xfrm>
          <a:ln>
            <a:solidFill>
              <a:srgbClr val="0070C0"/>
            </a:solidFill>
          </a:ln>
        </p:spPr>
        <p:txBody>
          <a:bodyPr>
            <a:normAutofit lnSpcReduction="10000"/>
          </a:bodyPr>
          <a:lstStyle/>
          <a:p>
            <a:r>
              <a:rPr lang="en-US" dirty="0" smtClean="0"/>
              <a:t>Remember, trust (&amp; distrust) </a:t>
            </a:r>
            <a:r>
              <a:rPr lang="en-US" dirty="0"/>
              <a:t>is an ongoing </a:t>
            </a:r>
            <a:r>
              <a:rPr lang="en-US" dirty="0" smtClean="0"/>
              <a:t>process, requires effort </a:t>
            </a:r>
            <a:r>
              <a:rPr lang="en-US" dirty="0"/>
              <a:t>and </a:t>
            </a:r>
            <a:r>
              <a:rPr lang="en-US" dirty="0" smtClean="0"/>
              <a:t>takes </a:t>
            </a:r>
            <a:r>
              <a:rPr lang="en-US" dirty="0"/>
              <a:t>place over </a:t>
            </a:r>
            <a:r>
              <a:rPr lang="en-US" dirty="0" smtClean="0"/>
              <a:t>time, </a:t>
            </a:r>
            <a:r>
              <a:rPr lang="en-US" dirty="0"/>
              <a:t>through a process of face-to-face </a:t>
            </a:r>
            <a:r>
              <a:rPr lang="en-US" dirty="0" smtClean="0"/>
              <a:t>interaction …</a:t>
            </a:r>
            <a:endParaRPr lang="en-US" dirty="0"/>
          </a:p>
          <a:p>
            <a:r>
              <a:rPr lang="en-GB" dirty="0" smtClean="0">
                <a:latin typeface="Calibri" pitchFamily="34" charset="0"/>
                <a:cs typeface="Calibri" pitchFamily="34" charset="0"/>
              </a:rPr>
              <a:t>Spend </a:t>
            </a:r>
            <a:r>
              <a:rPr lang="en-GB" dirty="0">
                <a:latin typeface="Calibri" pitchFamily="34" charset="0"/>
                <a:cs typeface="Calibri" pitchFamily="34" charset="0"/>
              </a:rPr>
              <a:t>time in the </a:t>
            </a:r>
            <a:r>
              <a:rPr lang="en-GB" dirty="0" smtClean="0">
                <a:latin typeface="Calibri" pitchFamily="34" charset="0"/>
                <a:cs typeface="Calibri" pitchFamily="34" charset="0"/>
              </a:rPr>
              <a:t>context ... … </a:t>
            </a:r>
          </a:p>
          <a:p>
            <a:r>
              <a:rPr lang="en-GB" dirty="0" smtClean="0">
                <a:latin typeface="Calibri" pitchFamily="34" charset="0"/>
                <a:cs typeface="Calibri" pitchFamily="34" charset="0"/>
              </a:rPr>
              <a:t>Learn </a:t>
            </a:r>
            <a:r>
              <a:rPr lang="en-GB" dirty="0">
                <a:latin typeface="Calibri" pitchFamily="34" charset="0"/>
                <a:cs typeface="Calibri" pitchFamily="34" charset="0"/>
              </a:rPr>
              <a:t>about the social codes at play and the tools used to frame individuals and relationships in terms of </a:t>
            </a:r>
            <a:r>
              <a:rPr lang="en-GB" dirty="0" smtClean="0">
                <a:latin typeface="Calibri" pitchFamily="34" charset="0"/>
                <a:cs typeface="Calibri" pitchFamily="34" charset="0"/>
              </a:rPr>
              <a:t>trusting </a:t>
            </a:r>
            <a:r>
              <a:rPr lang="en-GB" dirty="0">
                <a:latin typeface="Calibri" pitchFamily="34" charset="0"/>
                <a:cs typeface="Calibri" pitchFamily="34" charset="0"/>
              </a:rPr>
              <a:t>and </a:t>
            </a:r>
            <a:r>
              <a:rPr lang="en-GB" dirty="0" smtClean="0">
                <a:latin typeface="Calibri" pitchFamily="34" charset="0"/>
                <a:cs typeface="Calibri" pitchFamily="34" charset="0"/>
              </a:rPr>
              <a:t>distrusting …</a:t>
            </a:r>
          </a:p>
          <a:p>
            <a:r>
              <a:rPr lang="en-GB" dirty="0" smtClean="0">
                <a:latin typeface="Calibri" pitchFamily="34" charset="0"/>
                <a:cs typeface="Calibri" pitchFamily="34" charset="0"/>
              </a:rPr>
              <a:t>Make strategies </a:t>
            </a:r>
            <a:r>
              <a:rPr lang="en-GB" dirty="0">
                <a:latin typeface="Calibri" pitchFamily="34" charset="0"/>
                <a:cs typeface="Calibri" pitchFamily="34" charset="0"/>
              </a:rPr>
              <a:t>to negotiate cultural </a:t>
            </a:r>
            <a:r>
              <a:rPr lang="en-GB" dirty="0" smtClean="0">
                <a:latin typeface="Calibri" pitchFamily="34" charset="0"/>
                <a:cs typeface="Calibri" pitchFamily="34" charset="0"/>
              </a:rPr>
              <a:t>frames</a:t>
            </a:r>
            <a:r>
              <a:rPr lang="en-GB" dirty="0">
                <a:latin typeface="Calibri" pitchFamily="34" charset="0"/>
                <a:cs typeface="Calibri" pitchFamily="34" charset="0"/>
              </a:rPr>
              <a:t> </a:t>
            </a:r>
            <a:r>
              <a:rPr lang="en-GB" dirty="0" smtClean="0">
                <a:latin typeface="Calibri" pitchFamily="34" charset="0"/>
                <a:cs typeface="Calibri" pitchFamily="34" charset="0"/>
              </a:rPr>
              <a:t>…</a:t>
            </a:r>
          </a:p>
          <a:p>
            <a:r>
              <a:rPr lang="en-GB" dirty="0" smtClean="0">
                <a:latin typeface="Calibri" pitchFamily="34" charset="0"/>
                <a:cs typeface="Calibri" pitchFamily="34" charset="0"/>
              </a:rPr>
              <a:t>Critically reflect over own  </a:t>
            </a:r>
            <a:r>
              <a:rPr lang="en-GB" dirty="0">
                <a:latin typeface="Calibri" pitchFamily="34" charset="0"/>
                <a:cs typeface="Calibri" pitchFamily="34" charset="0"/>
              </a:rPr>
              <a:t>(and colleagues) attitude, framing and approach towards </a:t>
            </a:r>
            <a:r>
              <a:rPr lang="en-GB" dirty="0" smtClean="0">
                <a:latin typeface="Calibri" pitchFamily="34" charset="0"/>
                <a:cs typeface="Calibri" pitchFamily="34" charset="0"/>
              </a:rPr>
              <a:t>the target group …</a:t>
            </a:r>
          </a:p>
          <a:p>
            <a:r>
              <a:rPr lang="en-GB" dirty="0" smtClean="0">
                <a:latin typeface="Calibri" pitchFamily="34" charset="0"/>
                <a:cs typeface="Calibri" pitchFamily="34" charset="0"/>
              </a:rPr>
              <a:t>Critically reflect over modus </a:t>
            </a:r>
            <a:r>
              <a:rPr lang="en-GB" dirty="0">
                <a:latin typeface="Calibri" pitchFamily="34" charset="0"/>
                <a:cs typeface="Calibri" pitchFamily="34" charset="0"/>
              </a:rPr>
              <a:t>operandi and </a:t>
            </a:r>
            <a:r>
              <a:rPr lang="en-GB" dirty="0" smtClean="0">
                <a:latin typeface="Calibri" pitchFamily="34" charset="0"/>
                <a:cs typeface="Calibri" pitchFamily="34" charset="0"/>
              </a:rPr>
              <a:t>how </a:t>
            </a:r>
            <a:r>
              <a:rPr lang="en-GB" dirty="0">
                <a:latin typeface="Calibri" pitchFamily="34" charset="0"/>
                <a:cs typeface="Calibri" pitchFamily="34" charset="0"/>
              </a:rPr>
              <a:t>this overall performance might impact on perceptions of </a:t>
            </a:r>
            <a:r>
              <a:rPr lang="en-GB" dirty="0" smtClean="0">
                <a:latin typeface="Calibri" pitchFamily="34" charset="0"/>
                <a:cs typeface="Calibri" pitchFamily="34" charset="0"/>
              </a:rPr>
              <a:t>trustworthiness … </a:t>
            </a:r>
            <a:endParaRPr lang="en-GB" dirty="0">
              <a:latin typeface="Calibri" pitchFamily="34" charset="0"/>
              <a:cs typeface="Calibri" pitchFamily="34" charset="0"/>
            </a:endParaRPr>
          </a:p>
        </p:txBody>
      </p:sp>
    </p:spTree>
    <p:extLst>
      <p:ext uri="{BB962C8B-B14F-4D97-AF65-F5344CB8AC3E}">
        <p14:creationId xmlns:p14="http://schemas.microsoft.com/office/powerpoint/2010/main" xmlns="" val="3008155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45224"/>
            <a:ext cx="7554416" cy="726976"/>
          </a:xfrm>
        </p:spPr>
        <p:txBody>
          <a:bodyPr>
            <a:normAutofit/>
          </a:bodyPr>
          <a:lstStyle/>
          <a:p>
            <a:r>
              <a:rPr lang="en-GB" sz="4000" dirty="0" smtClean="0"/>
              <a:t>Some recommendations</a:t>
            </a:r>
            <a:endParaRPr lang="en-GB" sz="4000" dirty="0"/>
          </a:p>
        </p:txBody>
      </p:sp>
      <p:sp>
        <p:nvSpPr>
          <p:cNvPr id="3" name="Content Placeholder 2"/>
          <p:cNvSpPr>
            <a:spLocks noGrp="1"/>
          </p:cNvSpPr>
          <p:nvPr>
            <p:ph idx="1"/>
          </p:nvPr>
        </p:nvSpPr>
        <p:spPr>
          <a:xfrm>
            <a:off x="762000" y="685800"/>
            <a:ext cx="7543800" cy="4831432"/>
          </a:xfrm>
          <a:ln>
            <a:solidFill>
              <a:srgbClr val="C00000"/>
            </a:solidFill>
          </a:ln>
        </p:spPr>
        <p:txBody>
          <a:bodyPr>
            <a:normAutofit fontScale="85000" lnSpcReduction="20000"/>
          </a:bodyPr>
          <a:lstStyle/>
          <a:p>
            <a:endParaRPr lang="en-GB" dirty="0"/>
          </a:p>
          <a:p>
            <a:r>
              <a:rPr lang="en-GB" sz="2600" dirty="0" smtClean="0">
                <a:latin typeface="Calibri" pitchFamily="34" charset="0"/>
                <a:cs typeface="Calibri" pitchFamily="34" charset="0"/>
              </a:rPr>
              <a:t>Honest</a:t>
            </a:r>
            <a:r>
              <a:rPr lang="en-GB" sz="2600" dirty="0">
                <a:latin typeface="Calibri" pitchFamily="34" charset="0"/>
                <a:cs typeface="Calibri" pitchFamily="34" charset="0"/>
              </a:rPr>
              <a:t>, </a:t>
            </a:r>
            <a:r>
              <a:rPr lang="en-GB" sz="2600" dirty="0" smtClean="0">
                <a:latin typeface="Calibri" pitchFamily="34" charset="0"/>
                <a:cs typeface="Calibri" pitchFamily="34" charset="0"/>
              </a:rPr>
              <a:t>non-judgemental</a:t>
            </a:r>
            <a:r>
              <a:rPr lang="en-GB" sz="2600" dirty="0">
                <a:latin typeface="Calibri" pitchFamily="34" charset="0"/>
                <a:cs typeface="Calibri" pitchFamily="34" charset="0"/>
              </a:rPr>
              <a:t>, inclusive approach </a:t>
            </a:r>
            <a:r>
              <a:rPr lang="en-GB" sz="2600" dirty="0" smtClean="0">
                <a:latin typeface="Calibri" pitchFamily="34" charset="0"/>
                <a:cs typeface="Calibri" pitchFamily="34" charset="0"/>
              </a:rPr>
              <a:t>… </a:t>
            </a:r>
          </a:p>
          <a:p>
            <a:r>
              <a:rPr lang="en-GB" sz="2600" dirty="0" smtClean="0">
                <a:latin typeface="Calibri" pitchFamily="34" charset="0"/>
                <a:cs typeface="Calibri" pitchFamily="34" charset="0"/>
              </a:rPr>
              <a:t>Keep your word … </a:t>
            </a:r>
          </a:p>
          <a:p>
            <a:r>
              <a:rPr lang="en-GB" sz="2600" dirty="0" smtClean="0">
                <a:latin typeface="Calibri" pitchFamily="34" charset="0"/>
                <a:cs typeface="Calibri" pitchFamily="34" charset="0"/>
              </a:rPr>
              <a:t>Convey </a:t>
            </a:r>
            <a:r>
              <a:rPr lang="en-GB" sz="2600" dirty="0">
                <a:latin typeface="Calibri" pitchFamily="34" charset="0"/>
                <a:cs typeface="Calibri" pitchFamily="34" charset="0"/>
              </a:rPr>
              <a:t>a confirming </a:t>
            </a:r>
            <a:r>
              <a:rPr lang="en-GB" sz="2600" dirty="0" smtClean="0">
                <a:latin typeface="Calibri" pitchFamily="34" charset="0"/>
                <a:cs typeface="Calibri" pitchFamily="34" charset="0"/>
              </a:rPr>
              <a:t>consistency via given </a:t>
            </a:r>
            <a:r>
              <a:rPr lang="en-GB" sz="2600" dirty="0">
                <a:latin typeface="Calibri" pitchFamily="34" charset="0"/>
                <a:cs typeface="Calibri" pitchFamily="34" charset="0"/>
              </a:rPr>
              <a:t>and given off </a:t>
            </a:r>
            <a:r>
              <a:rPr lang="en-GB" sz="2600" dirty="0" smtClean="0">
                <a:latin typeface="Calibri" pitchFamily="34" charset="0"/>
                <a:cs typeface="Calibri" pitchFamily="34" charset="0"/>
              </a:rPr>
              <a:t>communication …</a:t>
            </a:r>
          </a:p>
          <a:p>
            <a:r>
              <a:rPr lang="en-GB" sz="2600" dirty="0" smtClean="0">
                <a:latin typeface="Calibri" pitchFamily="34" charset="0"/>
                <a:cs typeface="Calibri" pitchFamily="34" charset="0"/>
              </a:rPr>
              <a:t>Be visible and participate in community </a:t>
            </a:r>
            <a:r>
              <a:rPr lang="en-GB" sz="2600" dirty="0">
                <a:latin typeface="Calibri" pitchFamily="34" charset="0"/>
                <a:cs typeface="Calibri" pitchFamily="34" charset="0"/>
              </a:rPr>
              <a:t>activities </a:t>
            </a:r>
            <a:r>
              <a:rPr lang="en-GB" sz="2600" dirty="0" smtClean="0">
                <a:latin typeface="Calibri" pitchFamily="34" charset="0"/>
                <a:cs typeface="Calibri" pitchFamily="34" charset="0"/>
              </a:rPr>
              <a:t>… </a:t>
            </a:r>
          </a:p>
          <a:p>
            <a:r>
              <a:rPr lang="en-GB" sz="2600" dirty="0" smtClean="0">
                <a:latin typeface="Calibri" pitchFamily="34" charset="0"/>
                <a:cs typeface="Calibri" pitchFamily="34" charset="0"/>
              </a:rPr>
              <a:t>Give people the opportunity to check you out and evaluate your trustworthiness </a:t>
            </a:r>
          </a:p>
          <a:p>
            <a:pPr marL="0" indent="0">
              <a:buNone/>
            </a:pPr>
            <a:endParaRPr lang="en-GB" sz="1200" dirty="0" smtClean="0">
              <a:latin typeface="Calibri" pitchFamily="34" charset="0"/>
              <a:cs typeface="Calibri" pitchFamily="34" charset="0"/>
            </a:endParaRPr>
          </a:p>
          <a:p>
            <a:r>
              <a:rPr lang="en-GB" sz="2600" dirty="0" smtClean="0">
                <a:latin typeface="Calibri" pitchFamily="34" charset="0"/>
                <a:cs typeface="Calibri" pitchFamily="34" charset="0"/>
              </a:rPr>
              <a:t>Be clear about your role and use time explaining the rules of engagement (e.g. the duty to report &amp; confidentiality). </a:t>
            </a:r>
          </a:p>
          <a:p>
            <a:pPr marL="0" indent="0">
              <a:buNone/>
            </a:pPr>
            <a:endParaRPr lang="en-GB" sz="1300" dirty="0" smtClean="0">
              <a:latin typeface="Calibri" pitchFamily="34" charset="0"/>
              <a:cs typeface="Calibri" pitchFamily="34" charset="0"/>
            </a:endParaRPr>
          </a:p>
          <a:p>
            <a:r>
              <a:rPr lang="en-GB" sz="2600" dirty="0" smtClean="0">
                <a:latin typeface="Calibri" pitchFamily="34" charset="0"/>
                <a:cs typeface="Calibri" pitchFamily="34" charset="0"/>
              </a:rPr>
              <a:t>Drop activities that can be interpreted as distrustful …</a:t>
            </a:r>
          </a:p>
          <a:p>
            <a:pPr marL="0" indent="0">
              <a:buNone/>
            </a:pPr>
            <a:endParaRPr lang="en-GB" sz="1200" dirty="0" smtClean="0">
              <a:latin typeface="Calibri" pitchFamily="34" charset="0"/>
              <a:cs typeface="Calibri" pitchFamily="34" charset="0"/>
            </a:endParaRPr>
          </a:p>
          <a:p>
            <a:r>
              <a:rPr lang="en-GB" sz="2600" dirty="0" smtClean="0">
                <a:latin typeface="Calibri" pitchFamily="34" charset="0"/>
                <a:cs typeface="Calibri" pitchFamily="34" charset="0"/>
              </a:rPr>
              <a:t>Imagine being in their shoes … (user-perspective) …</a:t>
            </a:r>
          </a:p>
          <a:p>
            <a:pPr marL="0" indent="0">
              <a:buNone/>
            </a:pPr>
            <a:endParaRPr lang="en-GB" sz="1300" dirty="0" smtClean="0">
              <a:latin typeface="Calibri" pitchFamily="34" charset="0"/>
              <a:cs typeface="Calibri" pitchFamily="34" charset="0"/>
            </a:endParaRPr>
          </a:p>
          <a:p>
            <a:r>
              <a:rPr lang="en-GB" sz="2600" dirty="0" smtClean="0">
                <a:latin typeface="Calibri" pitchFamily="34" charset="0"/>
                <a:cs typeface="Calibri" pitchFamily="34" charset="0"/>
              </a:rPr>
              <a:t>Be creative &amp; think beyond your role &amp; outside of the box …</a:t>
            </a:r>
          </a:p>
          <a:p>
            <a:endParaRPr lang="en-GB" sz="2600" dirty="0"/>
          </a:p>
          <a:p>
            <a:pPr marL="0" indent="0">
              <a:buNone/>
            </a:pPr>
            <a:endParaRPr lang="en-GB" sz="2600" dirty="0"/>
          </a:p>
        </p:txBody>
      </p:sp>
    </p:spTree>
    <p:extLst>
      <p:ext uri="{BB962C8B-B14F-4D97-AF65-F5344CB8AC3E}">
        <p14:creationId xmlns:p14="http://schemas.microsoft.com/office/powerpoint/2010/main" xmlns="" val="13975814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73216"/>
            <a:ext cx="7554416" cy="798984"/>
          </a:xfrm>
        </p:spPr>
        <p:txBody>
          <a:bodyPr>
            <a:normAutofit/>
          </a:bodyPr>
          <a:lstStyle/>
          <a:p>
            <a:r>
              <a:rPr lang="en-GB" sz="4000" dirty="0" smtClean="0"/>
              <a:t>Some more … </a:t>
            </a:r>
            <a:endParaRPr lang="en-GB" sz="4000" dirty="0"/>
          </a:p>
        </p:txBody>
      </p:sp>
      <p:sp>
        <p:nvSpPr>
          <p:cNvPr id="3" name="Content Placeholder 2"/>
          <p:cNvSpPr>
            <a:spLocks noGrp="1"/>
          </p:cNvSpPr>
          <p:nvPr>
            <p:ph idx="1"/>
          </p:nvPr>
        </p:nvSpPr>
        <p:spPr>
          <a:xfrm>
            <a:off x="539552" y="548680"/>
            <a:ext cx="7920880" cy="4824536"/>
          </a:xfrm>
          <a:ln>
            <a:solidFill>
              <a:schemeClr val="accent1"/>
            </a:solidFill>
          </a:ln>
        </p:spPr>
        <p:txBody>
          <a:bodyPr>
            <a:normAutofit lnSpcReduction="10000"/>
          </a:bodyPr>
          <a:lstStyle/>
          <a:p>
            <a:r>
              <a:rPr lang="en-GB" sz="2800" dirty="0" smtClean="0">
                <a:latin typeface="Calibri" panose="020F0502020204030204" pitchFamily="34" charset="0"/>
              </a:rPr>
              <a:t>Politicians/Leaders/Managers need to understand ‘outreach’ or ‘street work’ and what that entails …</a:t>
            </a:r>
          </a:p>
          <a:p>
            <a:endParaRPr lang="en-GB" sz="1400" dirty="0" smtClean="0">
              <a:latin typeface="Calibri" panose="020F0502020204030204" pitchFamily="34" charset="0"/>
            </a:endParaRPr>
          </a:p>
          <a:p>
            <a:r>
              <a:rPr lang="en-GB" sz="2800" dirty="0" smtClean="0">
                <a:latin typeface="Calibri" panose="020F0502020204030204" pitchFamily="34" charset="0"/>
              </a:rPr>
              <a:t>Leaders – must provide staff with regular qualified supervision &amp; training …</a:t>
            </a:r>
          </a:p>
          <a:p>
            <a:pPr marL="0" indent="0">
              <a:buNone/>
            </a:pPr>
            <a:endParaRPr lang="en-GB" sz="1500" dirty="0" smtClean="0">
              <a:latin typeface="Calibri" panose="020F0502020204030204" pitchFamily="34" charset="0"/>
            </a:endParaRPr>
          </a:p>
          <a:p>
            <a:r>
              <a:rPr lang="en-GB" sz="2800" dirty="0" smtClean="0">
                <a:latin typeface="Calibri" panose="020F0502020204030204" pitchFamily="34" charset="0"/>
              </a:rPr>
              <a:t>Decide upon a strategy and a role for employees who undertake ‘outreach work’</a:t>
            </a:r>
          </a:p>
          <a:p>
            <a:pPr marL="0" indent="0">
              <a:buNone/>
            </a:pPr>
            <a:endParaRPr lang="en-GB" sz="1500" dirty="0" smtClean="0">
              <a:latin typeface="Calibri" panose="020F0502020204030204" pitchFamily="34" charset="0"/>
            </a:endParaRPr>
          </a:p>
          <a:p>
            <a:r>
              <a:rPr lang="en-GB" sz="2800" dirty="0" smtClean="0">
                <a:latin typeface="Calibri" panose="020F0502020204030204" pitchFamily="34" charset="0"/>
              </a:rPr>
              <a:t>If the aim is to build &amp; maintain trust then consider carefully the modus operandi since some methods are </a:t>
            </a:r>
            <a:r>
              <a:rPr lang="en-GB" sz="2800" dirty="0" smtClean="0">
                <a:effectLst>
                  <a:outerShdw blurRad="38100" dist="38100" dir="2700000" algn="tl">
                    <a:srgbClr val="000000">
                      <a:alpha val="43137"/>
                    </a:srgbClr>
                  </a:outerShdw>
                </a:effectLst>
                <a:latin typeface="Calibri" panose="020F0502020204030204" pitchFamily="34" charset="0"/>
              </a:rPr>
              <a:t>counterproductive</a:t>
            </a:r>
            <a:r>
              <a:rPr lang="en-GB" sz="2800" dirty="0" smtClean="0">
                <a:latin typeface="Calibri" panose="020F0502020204030204" pitchFamily="34" charset="0"/>
              </a:rPr>
              <a:t> to trust. </a:t>
            </a:r>
          </a:p>
          <a:p>
            <a:endParaRPr lang="en-GB" dirty="0"/>
          </a:p>
        </p:txBody>
      </p:sp>
    </p:spTree>
    <p:extLst>
      <p:ext uri="{BB962C8B-B14F-4D97-AF65-F5344CB8AC3E}">
        <p14:creationId xmlns:p14="http://schemas.microsoft.com/office/powerpoint/2010/main" xmlns="" val="14014583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29200"/>
            <a:ext cx="7554416" cy="943000"/>
          </a:xfrm>
        </p:spPr>
        <p:txBody>
          <a:bodyPr/>
          <a:lstStyle/>
          <a:p>
            <a:r>
              <a:rPr lang="en-GB" dirty="0" smtClean="0"/>
              <a:t>Thanks for your time!</a:t>
            </a:r>
            <a:endParaRPr lang="en-GB" dirty="0"/>
          </a:p>
        </p:txBody>
      </p:sp>
      <p:sp>
        <p:nvSpPr>
          <p:cNvPr id="3" name="Content Placeholder 2"/>
          <p:cNvSpPr>
            <a:spLocks noGrp="1"/>
          </p:cNvSpPr>
          <p:nvPr>
            <p:ph idx="1"/>
          </p:nvPr>
        </p:nvSpPr>
        <p:spPr>
          <a:xfrm>
            <a:off x="762000" y="685800"/>
            <a:ext cx="7543800" cy="4471392"/>
          </a:xfrm>
          <a:ln>
            <a:solidFill>
              <a:srgbClr val="C00000"/>
            </a:solidFill>
          </a:ln>
        </p:spPr>
        <p:txBody>
          <a:bodyPr/>
          <a:lstStyle/>
          <a:p>
            <a:pPr marL="0" indent="0" algn="ctr">
              <a:buNone/>
            </a:pPr>
            <a:r>
              <a:rPr lang="en-GB" sz="4800" dirty="0" smtClean="0">
                <a:solidFill>
                  <a:srgbClr val="C00000"/>
                </a:solidFill>
                <a:hlinkClick r:id="rId3"/>
              </a:rPr>
              <a:t>perry@ruc.dk</a:t>
            </a:r>
            <a:endParaRPr lang="en-GB" sz="4800" dirty="0" smtClean="0">
              <a:solidFill>
                <a:srgbClr val="C00000"/>
              </a:solidFill>
            </a:endParaRPr>
          </a:p>
          <a:p>
            <a:pPr marL="0" indent="0" algn="ctr">
              <a:buNone/>
            </a:pPr>
            <a:r>
              <a:rPr lang="en-GB" sz="4800" dirty="0" smtClean="0">
                <a:solidFill>
                  <a:srgbClr val="C00000"/>
                </a:solidFill>
                <a:hlinkClick r:id="rId4"/>
              </a:rPr>
              <a:t>kap@learning.aau.dk</a:t>
            </a:r>
            <a:r>
              <a:rPr lang="en-GB" sz="4800" dirty="0" smtClean="0">
                <a:solidFill>
                  <a:srgbClr val="C00000"/>
                </a:solidFill>
              </a:rPr>
              <a:t> </a:t>
            </a:r>
          </a:p>
          <a:p>
            <a:pPr marL="0" indent="0" algn="ctr">
              <a:buNone/>
            </a:pPr>
            <a:endParaRPr lang="en-GB" sz="4800" dirty="0" smtClean="0">
              <a:solidFill>
                <a:srgbClr val="C00000"/>
              </a:solidFill>
            </a:endParaRPr>
          </a:p>
          <a:p>
            <a:pPr marL="0" indent="0" algn="ctr">
              <a:buNone/>
            </a:pPr>
            <a:r>
              <a:rPr lang="en-GB" sz="4800" dirty="0" smtClean="0">
                <a:solidFill>
                  <a:srgbClr val="C00000"/>
                </a:solidFill>
              </a:rPr>
              <a:t>Tel.: 24221354 </a:t>
            </a:r>
            <a:endParaRPr lang="en-GB" sz="4800" dirty="0">
              <a:solidFill>
                <a:srgbClr val="C00000"/>
              </a:solidFill>
            </a:endParaRPr>
          </a:p>
          <a:p>
            <a:pPr marL="0" indent="0" algn="ctr">
              <a:buNone/>
            </a:pPr>
            <a:r>
              <a:rPr lang="en-GB" dirty="0" smtClean="0">
                <a:solidFill>
                  <a:srgbClr val="C00000"/>
                </a:solidFill>
              </a:rPr>
              <a:t> </a:t>
            </a:r>
          </a:p>
          <a:p>
            <a:pPr marL="0" indent="0" algn="ctr">
              <a:buNone/>
            </a:pPr>
            <a:endParaRPr lang="en-GB" dirty="0">
              <a:solidFill>
                <a:srgbClr val="C00000"/>
              </a:solidFill>
            </a:endParaRPr>
          </a:p>
        </p:txBody>
      </p:sp>
    </p:spTree>
    <p:extLst>
      <p:ext uri="{BB962C8B-B14F-4D97-AF65-F5344CB8AC3E}">
        <p14:creationId xmlns:p14="http://schemas.microsoft.com/office/powerpoint/2010/main" xmlns="" val="32501033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57192"/>
            <a:ext cx="6781800" cy="1015008"/>
          </a:xfrm>
        </p:spPr>
        <p:txBody>
          <a:bodyPr>
            <a:normAutofit/>
          </a:bodyPr>
          <a:lstStyle/>
          <a:p>
            <a:r>
              <a:rPr lang="en-GB" sz="4400" dirty="0" smtClean="0"/>
              <a:t>Definition</a:t>
            </a:r>
            <a:endParaRPr lang="en-GB" sz="4400" dirty="0"/>
          </a:p>
        </p:txBody>
      </p:sp>
      <p:sp>
        <p:nvSpPr>
          <p:cNvPr id="3" name="Content Placeholder 2"/>
          <p:cNvSpPr>
            <a:spLocks noGrp="1"/>
          </p:cNvSpPr>
          <p:nvPr>
            <p:ph idx="1"/>
          </p:nvPr>
        </p:nvSpPr>
        <p:spPr>
          <a:xfrm>
            <a:off x="762000" y="548680"/>
            <a:ext cx="7543800" cy="4608512"/>
          </a:xfrm>
          <a:ln>
            <a:solidFill>
              <a:schemeClr val="accent1"/>
            </a:solidFill>
          </a:ln>
        </p:spPr>
        <p:txBody>
          <a:bodyPr>
            <a:normAutofit/>
          </a:bodyPr>
          <a:lstStyle/>
          <a:p>
            <a:pPr marL="0" indent="0" algn="just">
              <a:buNone/>
            </a:pPr>
            <a:endParaRPr lang="en-GB" sz="2800" dirty="0" smtClean="0"/>
          </a:p>
          <a:p>
            <a:pPr marL="0" indent="0" algn="just">
              <a:buNone/>
            </a:pPr>
            <a:r>
              <a:rPr lang="en-GB" sz="2800" dirty="0" smtClean="0"/>
              <a:t>“Trust </a:t>
            </a:r>
            <a:r>
              <a:rPr lang="en-GB" sz="2800" dirty="0"/>
              <a:t>and distrust as cultural and social repertoires or resources used by actors in social encounters to frame and key social relations – </a:t>
            </a:r>
            <a:r>
              <a:rPr lang="en-GB" sz="2800" dirty="0">
                <a:solidFill>
                  <a:srgbClr val="FF0000"/>
                </a:solidFill>
              </a:rPr>
              <a:t>frame being an institutionalised </a:t>
            </a:r>
            <a:r>
              <a:rPr lang="en-GB" sz="2800" dirty="0" smtClean="0">
                <a:solidFill>
                  <a:srgbClr val="FF0000"/>
                </a:solidFill>
              </a:rPr>
              <a:t>resource</a:t>
            </a:r>
            <a:r>
              <a:rPr lang="en-GB" sz="2800" dirty="0" smtClean="0"/>
              <a:t>”</a:t>
            </a:r>
            <a:r>
              <a:rPr lang="en-GB" dirty="0" smtClean="0"/>
              <a:t> </a:t>
            </a:r>
          </a:p>
          <a:p>
            <a:pPr marL="0" indent="0" algn="just">
              <a:buNone/>
            </a:pPr>
            <a:endParaRPr lang="en-GB" dirty="0" smtClean="0"/>
          </a:p>
          <a:p>
            <a:pPr marL="0" indent="0" algn="just">
              <a:buNone/>
            </a:pPr>
            <a:r>
              <a:rPr lang="en-GB" dirty="0" smtClean="0"/>
              <a:t>Denotes the Ping-Pong effect between culture &amp; actor!</a:t>
            </a:r>
            <a:endParaRPr lang="en-GB" dirty="0"/>
          </a:p>
          <a:p>
            <a:pPr marL="0" indent="0" algn="just">
              <a:buNone/>
            </a:pPr>
            <a:endParaRPr lang="en-GB" dirty="0"/>
          </a:p>
          <a:p>
            <a:endParaRPr lang="en-GB" dirty="0"/>
          </a:p>
        </p:txBody>
      </p:sp>
    </p:spTree>
    <p:extLst>
      <p:ext uri="{BB962C8B-B14F-4D97-AF65-F5344CB8AC3E}">
        <p14:creationId xmlns:p14="http://schemas.microsoft.com/office/powerpoint/2010/main" xmlns="" val="3187650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73216"/>
            <a:ext cx="7554416" cy="798984"/>
          </a:xfrm>
        </p:spPr>
        <p:txBody>
          <a:bodyPr>
            <a:normAutofit/>
          </a:bodyPr>
          <a:lstStyle/>
          <a:p>
            <a:r>
              <a:rPr lang="en-GB" sz="4400" dirty="0" smtClean="0"/>
              <a:t>Book closely explores … </a:t>
            </a:r>
            <a:endParaRPr lang="en-GB" sz="4400" dirty="0"/>
          </a:p>
        </p:txBody>
      </p:sp>
      <p:sp>
        <p:nvSpPr>
          <p:cNvPr id="3" name="Content Placeholder 2"/>
          <p:cNvSpPr>
            <a:spLocks noGrp="1"/>
          </p:cNvSpPr>
          <p:nvPr>
            <p:ph idx="1"/>
          </p:nvPr>
        </p:nvSpPr>
        <p:spPr>
          <a:xfrm>
            <a:off x="762000" y="685800"/>
            <a:ext cx="7543800" cy="4687416"/>
          </a:xfrm>
          <a:ln>
            <a:solidFill>
              <a:schemeClr val="accent1"/>
            </a:solidFill>
          </a:ln>
        </p:spPr>
        <p:txBody>
          <a:bodyPr>
            <a:normAutofit fontScale="92500" lnSpcReduction="20000"/>
          </a:bodyPr>
          <a:lstStyle/>
          <a:p>
            <a:r>
              <a:rPr lang="en-GB" sz="2800" dirty="0" smtClean="0">
                <a:latin typeface="Calibri" panose="020F0502020204030204" pitchFamily="34" charset="0"/>
              </a:rPr>
              <a:t>Relationships </a:t>
            </a:r>
            <a:r>
              <a:rPr lang="en-GB" sz="2800" dirty="0">
                <a:latin typeface="Calibri" panose="020F0502020204030204" pitchFamily="34" charset="0"/>
              </a:rPr>
              <a:t>between </a:t>
            </a:r>
            <a:r>
              <a:rPr lang="en-GB" sz="2800" dirty="0" smtClean="0">
                <a:latin typeface="Calibri" panose="020F0502020204030204" pitchFamily="34" charset="0"/>
              </a:rPr>
              <a:t>a </a:t>
            </a:r>
            <a:r>
              <a:rPr lang="en-GB" sz="2800" dirty="0">
                <a:latin typeface="Calibri" panose="020F0502020204030204" pitchFamily="34" charset="0"/>
              </a:rPr>
              <a:t>group of young men with diverse minority ethnic </a:t>
            </a:r>
            <a:r>
              <a:rPr lang="en-GB" sz="2800" dirty="0" smtClean="0">
                <a:latin typeface="Calibri" panose="020F0502020204030204" pitchFamily="34" charset="0"/>
              </a:rPr>
              <a:t>backgrounds, a </a:t>
            </a:r>
            <a:r>
              <a:rPr lang="en-GB" sz="2800" dirty="0">
                <a:latin typeface="Calibri" panose="020F0502020204030204" pitchFamily="34" charset="0"/>
              </a:rPr>
              <a:t>team of </a:t>
            </a:r>
            <a:r>
              <a:rPr lang="en-GB" sz="2800" dirty="0" smtClean="0">
                <a:latin typeface="Calibri" panose="020F0502020204030204" pitchFamily="34" charset="0"/>
              </a:rPr>
              <a:t>Youth Club Workers, </a:t>
            </a:r>
            <a:r>
              <a:rPr lang="en-GB" sz="2800" dirty="0">
                <a:latin typeface="Calibri" panose="020F0502020204030204" pitchFamily="34" charset="0"/>
              </a:rPr>
              <a:t>a job consultant and a police officer</a:t>
            </a:r>
            <a:r>
              <a:rPr lang="en-GB" sz="2800" dirty="0" smtClean="0">
                <a:latin typeface="Calibri" panose="020F0502020204030204" pitchFamily="34" charset="0"/>
              </a:rPr>
              <a:t>.</a:t>
            </a:r>
          </a:p>
          <a:p>
            <a:pPr marL="0" indent="0">
              <a:buNone/>
            </a:pPr>
            <a:endParaRPr lang="en-GB" sz="1300" dirty="0" smtClean="0">
              <a:latin typeface="Calibri" panose="020F0502020204030204" pitchFamily="34" charset="0"/>
            </a:endParaRPr>
          </a:p>
          <a:p>
            <a:r>
              <a:rPr lang="en-GB" sz="2800" dirty="0" smtClean="0">
                <a:latin typeface="Calibri" panose="020F0502020204030204" pitchFamily="34" charset="0"/>
              </a:rPr>
              <a:t>Provides </a:t>
            </a:r>
            <a:r>
              <a:rPr lang="en-GB" sz="2800" dirty="0">
                <a:latin typeface="Calibri" panose="020F0502020204030204" pitchFamily="34" charset="0"/>
              </a:rPr>
              <a:t>backstage interpretative insights about the relationships </a:t>
            </a:r>
            <a:r>
              <a:rPr lang="en-GB" sz="2800" dirty="0" smtClean="0">
                <a:latin typeface="Calibri" panose="020F0502020204030204" pitchFamily="34" charset="0"/>
              </a:rPr>
              <a:t>from both the perspectives</a:t>
            </a:r>
            <a:r>
              <a:rPr lang="en-GB" sz="2800" dirty="0">
                <a:latin typeface="Calibri" panose="020F0502020204030204" pitchFamily="34" charset="0"/>
              </a:rPr>
              <a:t> </a:t>
            </a:r>
            <a:r>
              <a:rPr lang="en-GB" sz="2800" dirty="0" smtClean="0">
                <a:latin typeface="Calibri" panose="020F0502020204030204" pitchFamily="34" charset="0"/>
              </a:rPr>
              <a:t>of the employees &amp; the young men …</a:t>
            </a:r>
          </a:p>
          <a:p>
            <a:pPr marL="0" indent="0">
              <a:buNone/>
            </a:pPr>
            <a:endParaRPr lang="en-GB" sz="1300" dirty="0" smtClean="0">
              <a:latin typeface="Calibri" panose="020F0502020204030204" pitchFamily="34" charset="0"/>
            </a:endParaRPr>
          </a:p>
          <a:p>
            <a:r>
              <a:rPr lang="en-GB" sz="2800" dirty="0" smtClean="0">
                <a:latin typeface="Calibri" panose="020F0502020204030204" pitchFamily="34" charset="0"/>
              </a:rPr>
              <a:t>Gives an in-depth analysis of entering &amp; conducting fieldwork as a researcher …</a:t>
            </a:r>
          </a:p>
          <a:p>
            <a:pPr marL="0" indent="0">
              <a:buNone/>
            </a:pPr>
            <a:endParaRPr lang="en-GB" sz="1300" dirty="0">
              <a:latin typeface="Calibri" panose="020F0502020204030204" pitchFamily="34" charset="0"/>
            </a:endParaRPr>
          </a:p>
          <a:p>
            <a:r>
              <a:rPr lang="en-GB" sz="2800" dirty="0" smtClean="0">
                <a:latin typeface="Calibri" panose="020F0502020204030204" pitchFamily="34" charset="0"/>
              </a:rPr>
              <a:t>Trust &amp; distrust as cultural frames (resources)</a:t>
            </a:r>
            <a:endParaRPr lang="en-GB" sz="2800" dirty="0">
              <a:latin typeface="Calibri" panose="020F0502020204030204" pitchFamily="34" charset="0"/>
            </a:endParaRPr>
          </a:p>
          <a:p>
            <a:pPr marL="0" indent="0">
              <a:buNone/>
            </a:pPr>
            <a:r>
              <a:rPr lang="en-GB" sz="2800" dirty="0" smtClean="0"/>
              <a:t>  </a:t>
            </a:r>
            <a:endParaRPr lang="en-GB" sz="2800" dirty="0"/>
          </a:p>
        </p:txBody>
      </p:sp>
    </p:spTree>
    <p:extLst>
      <p:ext uri="{BB962C8B-B14F-4D97-AF65-F5344CB8AC3E}">
        <p14:creationId xmlns:p14="http://schemas.microsoft.com/office/powerpoint/2010/main" xmlns="" val="16484828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29200"/>
            <a:ext cx="6781800" cy="943000"/>
          </a:xfrm>
        </p:spPr>
        <p:txBody>
          <a:bodyPr/>
          <a:lstStyle/>
          <a:p>
            <a:r>
              <a:rPr lang="en-GB" dirty="0" smtClean="0"/>
              <a:t>Data Analysis</a:t>
            </a:r>
            <a:endParaRPr lang="en-GB" dirty="0"/>
          </a:p>
        </p:txBody>
      </p:sp>
      <p:sp>
        <p:nvSpPr>
          <p:cNvPr id="3" name="Content Placeholder 2"/>
          <p:cNvSpPr>
            <a:spLocks noGrp="1"/>
          </p:cNvSpPr>
          <p:nvPr>
            <p:ph idx="1"/>
          </p:nvPr>
        </p:nvSpPr>
        <p:spPr>
          <a:xfrm>
            <a:off x="762000" y="685800"/>
            <a:ext cx="7543800" cy="4543400"/>
          </a:xfrm>
          <a:ln>
            <a:solidFill>
              <a:schemeClr val="accent1"/>
            </a:solidFill>
          </a:ln>
        </p:spPr>
        <p:txBody>
          <a:bodyPr/>
          <a:lstStyle/>
          <a:p>
            <a:r>
              <a:rPr lang="en-GB" dirty="0" smtClean="0"/>
              <a:t>Primarily Goffman’s (1974) Frame Analysis in combination with literature on Trust &amp; Distrust</a:t>
            </a:r>
          </a:p>
          <a:p>
            <a:r>
              <a:rPr lang="en-GB" dirty="0" smtClean="0"/>
              <a:t>Theoretical framework best described as pragmatic:</a:t>
            </a:r>
          </a:p>
          <a:p>
            <a:r>
              <a:rPr lang="en-GB" dirty="0" smtClean="0"/>
              <a:t>Sociology</a:t>
            </a:r>
          </a:p>
          <a:p>
            <a:r>
              <a:rPr lang="en-GB" dirty="0" smtClean="0"/>
              <a:t>Anthropology</a:t>
            </a:r>
          </a:p>
          <a:p>
            <a:r>
              <a:rPr lang="en-GB" dirty="0" smtClean="0"/>
              <a:t>Social &amp; Youth Work</a:t>
            </a:r>
          </a:p>
          <a:p>
            <a:r>
              <a:rPr lang="en-GB" dirty="0" smtClean="0"/>
              <a:t>Policy sciences</a:t>
            </a:r>
          </a:p>
          <a:p>
            <a:r>
              <a:rPr lang="en-GB" dirty="0" smtClean="0"/>
              <a:t>Business &amp; Organisational Studies</a:t>
            </a:r>
            <a:endParaRPr lang="en-GB" dirty="0"/>
          </a:p>
        </p:txBody>
      </p:sp>
    </p:spTree>
    <p:extLst>
      <p:ext uri="{BB962C8B-B14F-4D97-AF65-F5344CB8AC3E}">
        <p14:creationId xmlns:p14="http://schemas.microsoft.com/office/powerpoint/2010/main" xmlns="" val="594429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17232"/>
            <a:ext cx="7554416" cy="654968"/>
          </a:xfrm>
        </p:spPr>
        <p:txBody>
          <a:bodyPr>
            <a:normAutofit fontScale="90000"/>
          </a:bodyPr>
          <a:lstStyle/>
          <a:p>
            <a:r>
              <a:rPr lang="en-GB" sz="4000" dirty="0" smtClean="0"/>
              <a:t> Trust crucial to youth work … </a:t>
            </a:r>
            <a:endParaRPr lang="en-GB" sz="4000" dirty="0"/>
          </a:p>
        </p:txBody>
      </p:sp>
      <p:sp>
        <p:nvSpPr>
          <p:cNvPr id="4" name="Content Placeholder 3"/>
          <p:cNvSpPr>
            <a:spLocks noGrp="1"/>
          </p:cNvSpPr>
          <p:nvPr>
            <p:ph idx="1"/>
          </p:nvPr>
        </p:nvSpPr>
        <p:spPr>
          <a:xfrm>
            <a:off x="762000" y="685800"/>
            <a:ext cx="7543800" cy="4831432"/>
          </a:xfrm>
          <a:ln>
            <a:solidFill>
              <a:schemeClr val="accent1"/>
            </a:solidFill>
          </a:ln>
        </p:spPr>
        <p:txBody>
          <a:bodyPr>
            <a:normAutofit fontScale="85000" lnSpcReduction="20000"/>
          </a:bodyPr>
          <a:lstStyle/>
          <a:p>
            <a:r>
              <a:rPr lang="en-GB" sz="3100" dirty="0" smtClean="0">
                <a:latin typeface="Calibri" panose="020F0502020204030204" pitchFamily="34" charset="0"/>
              </a:rPr>
              <a:t>To engaging in reactive </a:t>
            </a:r>
            <a:r>
              <a:rPr lang="en-GB" sz="3100" dirty="0">
                <a:latin typeface="Calibri" panose="020F0502020204030204" pitchFamily="34" charset="0"/>
              </a:rPr>
              <a:t>and successful service delivery </a:t>
            </a:r>
            <a:r>
              <a:rPr lang="en-GB" sz="1600" dirty="0" smtClean="0">
                <a:latin typeface="Calibri" panose="020F0502020204030204" pitchFamily="34" charset="0"/>
              </a:rPr>
              <a:t>(</a:t>
            </a:r>
            <a:r>
              <a:rPr lang="en-GB" sz="1600" dirty="0">
                <a:latin typeface="Calibri" panose="020F0502020204030204" pitchFamily="34" charset="0"/>
              </a:rPr>
              <a:t>Hoggarth &amp; Smith, 2004; Davies, 2010). </a:t>
            </a:r>
            <a:r>
              <a:rPr lang="en-GB" sz="1600" dirty="0" smtClean="0">
                <a:latin typeface="Calibri" panose="020F0502020204030204" pitchFamily="34" charset="0"/>
              </a:rPr>
              <a:t> </a:t>
            </a:r>
          </a:p>
          <a:p>
            <a:pPr marL="0" indent="0">
              <a:buNone/>
            </a:pPr>
            <a:endParaRPr lang="en-GB" sz="1200" dirty="0" smtClean="0">
              <a:latin typeface="Calibri" panose="020F0502020204030204" pitchFamily="34" charset="0"/>
            </a:endParaRPr>
          </a:p>
          <a:p>
            <a:r>
              <a:rPr lang="en-GB" sz="3100" dirty="0" smtClean="0">
                <a:latin typeface="Calibri" panose="020F0502020204030204" pitchFamily="34" charset="0"/>
              </a:rPr>
              <a:t>To building </a:t>
            </a:r>
            <a:r>
              <a:rPr lang="en-GB" sz="3100" dirty="0">
                <a:latin typeface="Calibri" panose="020F0502020204030204" pitchFamily="34" charset="0"/>
              </a:rPr>
              <a:t>rapport and trusting relationships </a:t>
            </a:r>
            <a:r>
              <a:rPr lang="en-GB" sz="3100" dirty="0" smtClean="0">
                <a:latin typeface="Calibri" panose="020F0502020204030204" pitchFamily="34" charset="0"/>
              </a:rPr>
              <a:t>&amp; essential </a:t>
            </a:r>
            <a:r>
              <a:rPr lang="en-GB" sz="3100" dirty="0">
                <a:latin typeface="Calibri" panose="020F0502020204030204" pitchFamily="34" charset="0"/>
              </a:rPr>
              <a:t>to successful outreach and detached youth work </a:t>
            </a:r>
            <a:r>
              <a:rPr lang="en-GB" sz="1600" dirty="0" smtClean="0">
                <a:latin typeface="Calibri" panose="020F0502020204030204" pitchFamily="34" charset="0"/>
              </a:rPr>
              <a:t>(International </a:t>
            </a:r>
            <a:r>
              <a:rPr lang="en-GB" sz="1600" dirty="0">
                <a:latin typeface="Calibri" panose="020F0502020204030204" pitchFamily="34" charset="0"/>
              </a:rPr>
              <a:t>Network of </a:t>
            </a:r>
            <a:r>
              <a:rPr lang="en-GB" sz="1600" dirty="0" smtClean="0">
                <a:latin typeface="Calibri" panose="020F0502020204030204" pitchFamily="34" charset="0"/>
              </a:rPr>
              <a:t>Street Social </a:t>
            </a:r>
            <a:r>
              <a:rPr lang="en-GB" sz="1600" dirty="0">
                <a:latin typeface="Calibri" panose="020F0502020204030204" pitchFamily="34" charset="0"/>
              </a:rPr>
              <a:t>Workers, 2009; Andersson, 2011</a:t>
            </a:r>
            <a:r>
              <a:rPr lang="en-GB" sz="1600" dirty="0" smtClean="0">
                <a:latin typeface="Calibri" panose="020F0502020204030204" pitchFamily="34" charset="0"/>
              </a:rPr>
              <a:t>).</a:t>
            </a:r>
          </a:p>
          <a:p>
            <a:pPr marL="0" indent="0">
              <a:buNone/>
            </a:pPr>
            <a:r>
              <a:rPr lang="en-GB" dirty="0" smtClean="0">
                <a:latin typeface="Calibri" panose="020F0502020204030204" pitchFamily="34" charset="0"/>
              </a:rPr>
              <a:t> </a:t>
            </a:r>
          </a:p>
          <a:p>
            <a:r>
              <a:rPr lang="en-GB" sz="3100" dirty="0" smtClean="0">
                <a:latin typeface="Calibri" panose="020F0502020204030204" pitchFamily="34" charset="0"/>
              </a:rPr>
              <a:t>Trust </a:t>
            </a:r>
            <a:r>
              <a:rPr lang="en-GB" sz="3100" dirty="0">
                <a:latin typeface="Calibri" panose="020F0502020204030204" pitchFamily="34" charset="0"/>
              </a:rPr>
              <a:t>and trusting relationships </a:t>
            </a:r>
            <a:r>
              <a:rPr lang="en-GB" sz="3100" dirty="0" smtClean="0">
                <a:latin typeface="Calibri" panose="020F0502020204030204" pitchFamily="34" charset="0"/>
              </a:rPr>
              <a:t>are </a:t>
            </a:r>
            <a:r>
              <a:rPr lang="en-GB" sz="3100" dirty="0">
                <a:latin typeface="Calibri" panose="020F0502020204030204" pitchFamily="34" charset="0"/>
              </a:rPr>
              <a:t>a must for young people to acquire the courage to try new activities, develop new relationships and seek </a:t>
            </a:r>
            <a:r>
              <a:rPr lang="en-GB" sz="3100" dirty="0" smtClean="0">
                <a:latin typeface="Calibri" panose="020F0502020204030204" pitchFamily="34" charset="0"/>
              </a:rPr>
              <a:t>&amp; </a:t>
            </a:r>
            <a:r>
              <a:rPr lang="en-GB" sz="3100" dirty="0">
                <a:latin typeface="Calibri" panose="020F0502020204030204" pitchFamily="34" charset="0"/>
              </a:rPr>
              <a:t>accept </a:t>
            </a:r>
            <a:r>
              <a:rPr lang="en-GB" sz="3100" dirty="0" smtClean="0">
                <a:latin typeface="Calibri" panose="020F0502020204030204" pitchFamily="34" charset="0"/>
              </a:rPr>
              <a:t>support </a:t>
            </a:r>
            <a:r>
              <a:rPr lang="en-GB" sz="1600" dirty="0" smtClean="0">
                <a:latin typeface="Calibri" panose="020F0502020204030204" pitchFamily="34" charset="0"/>
              </a:rPr>
              <a:t>(</a:t>
            </a:r>
            <a:r>
              <a:rPr lang="en-GB" sz="1600" dirty="0">
                <a:latin typeface="Calibri" panose="020F0502020204030204" pitchFamily="34" charset="0"/>
              </a:rPr>
              <a:t>Davies &amp; Merton, 2009). </a:t>
            </a:r>
          </a:p>
          <a:p>
            <a:pPr marL="0" indent="0">
              <a:buNone/>
            </a:pPr>
            <a:endParaRPr lang="en-GB" sz="1200" dirty="0" smtClean="0">
              <a:latin typeface="Calibri" panose="020F0502020204030204" pitchFamily="34" charset="0"/>
            </a:endParaRPr>
          </a:p>
          <a:p>
            <a:r>
              <a:rPr lang="en-GB" sz="3100" dirty="0">
                <a:latin typeface="Calibri" panose="020F0502020204030204" pitchFamily="34" charset="0"/>
              </a:rPr>
              <a:t>Y</a:t>
            </a:r>
            <a:r>
              <a:rPr lang="en-GB" sz="3100" dirty="0" smtClean="0">
                <a:latin typeface="Calibri" panose="020F0502020204030204" pitchFamily="34" charset="0"/>
              </a:rPr>
              <a:t>outh </a:t>
            </a:r>
            <a:r>
              <a:rPr lang="en-GB" sz="3100" dirty="0">
                <a:latin typeface="Calibri" panose="020F0502020204030204" pitchFamily="34" charset="0"/>
              </a:rPr>
              <a:t>workers </a:t>
            </a:r>
            <a:r>
              <a:rPr lang="en-GB" sz="3100" dirty="0" smtClean="0">
                <a:latin typeface="Calibri" panose="020F0502020204030204" pitchFamily="34" charset="0"/>
              </a:rPr>
              <a:t>must </a:t>
            </a:r>
            <a:r>
              <a:rPr lang="en-GB" sz="3100" dirty="0">
                <a:latin typeface="Calibri" panose="020F0502020204030204" pitchFamily="34" charset="0"/>
              </a:rPr>
              <a:t>win the trust of </a:t>
            </a:r>
            <a:r>
              <a:rPr lang="en-GB" sz="3100" dirty="0" smtClean="0">
                <a:latin typeface="Calibri" panose="020F0502020204030204" pitchFamily="34" charset="0"/>
              </a:rPr>
              <a:t>Y.P. </a:t>
            </a:r>
            <a:r>
              <a:rPr lang="en-GB" sz="3100" dirty="0">
                <a:latin typeface="Calibri" panose="020F0502020204030204" pitchFamily="34" charset="0"/>
              </a:rPr>
              <a:t>before they </a:t>
            </a:r>
            <a:r>
              <a:rPr lang="en-GB" sz="3100" dirty="0" smtClean="0">
                <a:latin typeface="Calibri" panose="020F0502020204030204" pitchFamily="34" charset="0"/>
              </a:rPr>
              <a:t>can access the backstage areas of their lives &amp; then implement ‘successful’ </a:t>
            </a:r>
            <a:r>
              <a:rPr lang="en-GB" sz="3100" dirty="0">
                <a:latin typeface="Calibri" panose="020F0502020204030204" pitchFamily="34" charset="0"/>
              </a:rPr>
              <a:t>service </a:t>
            </a:r>
            <a:r>
              <a:rPr lang="en-GB" sz="3100" dirty="0" smtClean="0">
                <a:latin typeface="Calibri" panose="020F0502020204030204" pitchFamily="34" charset="0"/>
              </a:rPr>
              <a:t>delivery </a:t>
            </a:r>
            <a:r>
              <a:rPr lang="en-GB" sz="1600" dirty="0" smtClean="0">
                <a:latin typeface="Calibri" panose="020F0502020204030204" pitchFamily="34" charset="0"/>
              </a:rPr>
              <a:t>(Perry, 2012).</a:t>
            </a:r>
            <a:endParaRPr lang="en-GB" sz="1600" dirty="0">
              <a:latin typeface="Calibri" panose="020F0502020204030204" pitchFamily="34" charset="0"/>
            </a:endParaRPr>
          </a:p>
        </p:txBody>
      </p:sp>
    </p:spTree>
    <p:extLst>
      <p:ext uri="{BB962C8B-B14F-4D97-AF65-F5344CB8AC3E}">
        <p14:creationId xmlns:p14="http://schemas.microsoft.com/office/powerpoint/2010/main" xmlns="" val="3833340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73216"/>
            <a:ext cx="7554416" cy="798984"/>
          </a:xfrm>
        </p:spPr>
        <p:txBody>
          <a:bodyPr>
            <a:noAutofit/>
          </a:bodyPr>
          <a:lstStyle/>
          <a:p>
            <a:r>
              <a:rPr lang="da-DK" sz="4000" dirty="0" smtClean="0"/>
              <a:t>Trust matters to research …</a:t>
            </a:r>
            <a:endParaRPr lang="da-DK" sz="4000" dirty="0"/>
          </a:p>
        </p:txBody>
      </p:sp>
      <p:sp>
        <p:nvSpPr>
          <p:cNvPr id="3" name="Content Placeholder 2"/>
          <p:cNvSpPr>
            <a:spLocks noGrp="1"/>
          </p:cNvSpPr>
          <p:nvPr>
            <p:ph idx="1"/>
          </p:nvPr>
        </p:nvSpPr>
        <p:spPr>
          <a:xfrm>
            <a:off x="762000" y="685800"/>
            <a:ext cx="7543800" cy="4759424"/>
          </a:xfrm>
          <a:ln>
            <a:solidFill>
              <a:schemeClr val="accent1"/>
            </a:solidFill>
          </a:ln>
        </p:spPr>
        <p:txBody>
          <a:bodyPr>
            <a:normAutofit fontScale="85000" lnSpcReduction="20000"/>
          </a:bodyPr>
          <a:lstStyle/>
          <a:p>
            <a:r>
              <a:rPr lang="en-US" sz="3100" dirty="0" smtClean="0">
                <a:latin typeface="Calibri" panose="020F0502020204030204" pitchFamily="34" charset="0"/>
              </a:rPr>
              <a:t>Trust interweaves </a:t>
            </a:r>
            <a:r>
              <a:rPr lang="en-US" sz="3100" dirty="0">
                <a:latin typeface="Calibri" panose="020F0502020204030204" pitchFamily="34" charset="0"/>
              </a:rPr>
              <a:t>the whole fieldwork experience </a:t>
            </a:r>
            <a:r>
              <a:rPr lang="en-US" sz="3100" dirty="0" smtClean="0">
                <a:latin typeface="Calibri" panose="020F0502020204030204" pitchFamily="34" charset="0"/>
              </a:rPr>
              <a:t>together …</a:t>
            </a:r>
          </a:p>
          <a:p>
            <a:pPr marL="0" indent="0">
              <a:buNone/>
            </a:pPr>
            <a:endParaRPr lang="en-US" sz="2000" dirty="0" smtClean="0">
              <a:latin typeface="Calibri" panose="020F0502020204030204" pitchFamily="34" charset="0"/>
            </a:endParaRPr>
          </a:p>
          <a:p>
            <a:r>
              <a:rPr lang="en-US" sz="3100" dirty="0" smtClean="0">
                <a:latin typeface="Calibri" panose="020F0502020204030204" pitchFamily="34" charset="0"/>
              </a:rPr>
              <a:t>Gaining </a:t>
            </a:r>
            <a:r>
              <a:rPr lang="en-US" sz="3100" dirty="0">
                <a:latin typeface="Calibri" panose="020F0502020204030204" pitchFamily="34" charset="0"/>
              </a:rPr>
              <a:t>and maintaining access to the </a:t>
            </a:r>
            <a:r>
              <a:rPr lang="en-US" sz="3100" dirty="0" smtClean="0">
                <a:latin typeface="Calibri" panose="020F0502020204030204" pitchFamily="34" charset="0"/>
              </a:rPr>
              <a:t>setting &amp; accessing backstage </a:t>
            </a:r>
            <a:r>
              <a:rPr lang="en-US" sz="3100" dirty="0">
                <a:latin typeface="Calibri" panose="020F0502020204030204" pitchFamily="34" charset="0"/>
              </a:rPr>
              <a:t>areas of the lived experiences of </a:t>
            </a:r>
            <a:r>
              <a:rPr lang="en-US" sz="3100" dirty="0" smtClean="0">
                <a:latin typeface="Calibri" panose="020F0502020204030204" pitchFamily="34" charset="0"/>
              </a:rPr>
              <a:t>people</a:t>
            </a:r>
            <a:r>
              <a:rPr lang="en-US" sz="3100" dirty="0">
                <a:latin typeface="Calibri" panose="020F0502020204030204" pitchFamily="34" charset="0"/>
              </a:rPr>
              <a:t> </a:t>
            </a:r>
            <a:r>
              <a:rPr lang="en-US" sz="3100" dirty="0" smtClean="0">
                <a:latin typeface="Calibri" panose="020F0502020204030204" pitchFamily="34" charset="0"/>
              </a:rPr>
              <a:t>…</a:t>
            </a:r>
          </a:p>
          <a:p>
            <a:pPr marL="0" indent="0">
              <a:buNone/>
            </a:pPr>
            <a:endParaRPr lang="en-GB" sz="1800" dirty="0" smtClean="0">
              <a:latin typeface="Calibri" panose="020F0502020204030204" pitchFamily="34" charset="0"/>
            </a:endParaRPr>
          </a:p>
          <a:p>
            <a:r>
              <a:rPr lang="en-GB" sz="3100" dirty="0" smtClean="0">
                <a:latin typeface="Calibri" panose="020F0502020204030204" pitchFamily="34" charset="0"/>
              </a:rPr>
              <a:t>“</a:t>
            </a:r>
            <a:r>
              <a:rPr lang="en-GB" sz="3100" dirty="0">
                <a:latin typeface="Calibri" panose="020F0502020204030204" pitchFamily="34" charset="0"/>
              </a:rPr>
              <a:t>In order to see people off their guard, you must first win their trust” (Goffman, 1953:05</a:t>
            </a:r>
            <a:r>
              <a:rPr lang="en-GB" sz="3100" dirty="0" smtClean="0">
                <a:latin typeface="Calibri" panose="020F0502020204030204" pitchFamily="34" charset="0"/>
              </a:rPr>
              <a:t>).</a:t>
            </a:r>
            <a:endParaRPr lang="en-GB" sz="3100" dirty="0">
              <a:latin typeface="Calibri" panose="020F0502020204030204" pitchFamily="34" charset="0"/>
            </a:endParaRPr>
          </a:p>
          <a:p>
            <a:pPr marL="0" indent="0">
              <a:buNone/>
            </a:pPr>
            <a:endParaRPr lang="en-US" sz="1800" dirty="0" smtClean="0">
              <a:latin typeface="Calibri" panose="020F0502020204030204" pitchFamily="34" charset="0"/>
            </a:endParaRPr>
          </a:p>
          <a:p>
            <a:r>
              <a:rPr lang="en-US" sz="3100" dirty="0" smtClean="0">
                <a:latin typeface="Calibri" panose="020F0502020204030204" pitchFamily="34" charset="0"/>
              </a:rPr>
              <a:t>Strong </a:t>
            </a:r>
            <a:r>
              <a:rPr lang="en-US" sz="3100" dirty="0">
                <a:latin typeface="Calibri" panose="020F0502020204030204" pitchFamily="34" charset="0"/>
              </a:rPr>
              <a:t>emphasis on </a:t>
            </a:r>
            <a:r>
              <a:rPr lang="en-US" sz="3100" dirty="0" smtClean="0">
                <a:latin typeface="Calibri" panose="020F0502020204030204" pitchFamily="34" charset="0"/>
              </a:rPr>
              <a:t>establishing </a:t>
            </a:r>
            <a:r>
              <a:rPr lang="en-US" sz="3100" dirty="0">
                <a:latin typeface="Calibri" panose="020F0502020204030204" pitchFamily="34" charset="0"/>
              </a:rPr>
              <a:t>trust both in text books and </a:t>
            </a:r>
            <a:r>
              <a:rPr lang="en-US" sz="3100" dirty="0" smtClean="0">
                <a:latin typeface="Calibri" panose="020F0502020204030204" pitchFamily="34" charset="0"/>
              </a:rPr>
              <a:t>articles; but distinct </a:t>
            </a:r>
            <a:r>
              <a:rPr lang="en-US" sz="3100" dirty="0">
                <a:latin typeface="Calibri" panose="020F0502020204030204" pitchFamily="34" charset="0"/>
              </a:rPr>
              <a:t>gap </a:t>
            </a:r>
            <a:r>
              <a:rPr lang="en-US" sz="3100" dirty="0" smtClean="0">
                <a:latin typeface="Calibri" panose="020F0502020204030204" pitchFamily="34" charset="0"/>
              </a:rPr>
              <a:t>about </a:t>
            </a:r>
            <a:r>
              <a:rPr lang="en-US" sz="3100" dirty="0">
                <a:latin typeface="Calibri" panose="020F0502020204030204" pitchFamily="34" charset="0"/>
              </a:rPr>
              <a:t>how </a:t>
            </a:r>
            <a:r>
              <a:rPr lang="en-US" sz="3100" dirty="0" smtClean="0">
                <a:latin typeface="Calibri" panose="020F0502020204030204" pitchFamily="34" charset="0"/>
              </a:rPr>
              <a:t>to initiate trust building processes …   </a:t>
            </a:r>
          </a:p>
          <a:p>
            <a:pPr marL="0" indent="0">
              <a:buNone/>
            </a:pPr>
            <a:endParaRPr lang="en-US" sz="1100" dirty="0"/>
          </a:p>
          <a:p>
            <a:pPr marL="0" indent="0">
              <a:buNone/>
            </a:pPr>
            <a:r>
              <a:rPr lang="en-US" dirty="0" smtClean="0"/>
              <a:t> </a:t>
            </a:r>
            <a:endParaRPr lang="da-DK" dirty="0"/>
          </a:p>
        </p:txBody>
      </p:sp>
    </p:spTree>
    <p:extLst>
      <p:ext uri="{BB962C8B-B14F-4D97-AF65-F5344CB8AC3E}">
        <p14:creationId xmlns:p14="http://schemas.microsoft.com/office/powerpoint/2010/main" xmlns="" val="1110932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57192"/>
            <a:ext cx="7770440" cy="1015008"/>
          </a:xfrm>
        </p:spPr>
        <p:txBody>
          <a:bodyPr/>
          <a:lstStyle/>
          <a:p>
            <a:r>
              <a:rPr lang="da-DK" dirty="0"/>
              <a:t>Trust &amp; Distrust </a:t>
            </a:r>
            <a:r>
              <a:rPr lang="da-DK" dirty="0" smtClean="0"/>
              <a:t>? </a:t>
            </a:r>
            <a:endParaRPr lang="da-DK" dirty="0"/>
          </a:p>
        </p:txBody>
      </p:sp>
      <p:sp>
        <p:nvSpPr>
          <p:cNvPr id="3" name="Content Placeholder 2"/>
          <p:cNvSpPr>
            <a:spLocks noGrp="1"/>
          </p:cNvSpPr>
          <p:nvPr>
            <p:ph idx="1"/>
          </p:nvPr>
        </p:nvSpPr>
        <p:spPr>
          <a:xfrm>
            <a:off x="762000" y="685800"/>
            <a:ext cx="7543800" cy="4471392"/>
          </a:xfrm>
          <a:ln>
            <a:solidFill>
              <a:schemeClr val="accent1"/>
            </a:solidFill>
          </a:ln>
        </p:spPr>
        <p:txBody>
          <a:bodyPr>
            <a:normAutofit/>
          </a:bodyPr>
          <a:lstStyle/>
          <a:p>
            <a:r>
              <a:rPr lang="en-GB" sz="3600" dirty="0" smtClean="0">
                <a:latin typeface="Calibri" panose="020F0502020204030204" pitchFamily="34" charset="0"/>
              </a:rPr>
              <a:t>Talk to one of the people sitting closest to you and discuss the following (6 </a:t>
            </a:r>
            <a:r>
              <a:rPr lang="en-GB" sz="3600" dirty="0" err="1" smtClean="0">
                <a:latin typeface="Calibri" panose="020F0502020204030204" pitchFamily="34" charset="0"/>
              </a:rPr>
              <a:t>mins</a:t>
            </a:r>
            <a:r>
              <a:rPr lang="en-GB" sz="3600" dirty="0" smtClean="0">
                <a:latin typeface="Calibri" panose="020F0502020204030204" pitchFamily="34" charset="0"/>
              </a:rPr>
              <a:t>):</a:t>
            </a:r>
          </a:p>
          <a:p>
            <a:pPr marL="0" indent="0">
              <a:buNone/>
            </a:pPr>
            <a:endParaRPr lang="en-GB" sz="1800" dirty="0" smtClean="0">
              <a:latin typeface="Calibri" panose="020F0502020204030204" pitchFamily="34" charset="0"/>
            </a:endParaRPr>
          </a:p>
          <a:p>
            <a:r>
              <a:rPr lang="en-GB" sz="3600" dirty="0" smtClean="0">
                <a:latin typeface="Calibri" panose="020F0502020204030204" pitchFamily="34" charset="0"/>
              </a:rPr>
              <a:t>What does trust mean to you?</a:t>
            </a:r>
          </a:p>
          <a:p>
            <a:r>
              <a:rPr lang="en-GB" sz="3600" dirty="0" smtClean="0">
                <a:latin typeface="Calibri" panose="020F0502020204030204" pitchFamily="34" charset="0"/>
              </a:rPr>
              <a:t>How do you decide who to trust?</a:t>
            </a:r>
            <a:endParaRPr lang="en-GB" sz="3600" dirty="0">
              <a:latin typeface="Calibri" panose="020F0502020204030204" pitchFamily="34" charset="0"/>
            </a:endParaRPr>
          </a:p>
        </p:txBody>
      </p:sp>
    </p:spTree>
    <p:extLst>
      <p:ext uri="{BB962C8B-B14F-4D97-AF65-F5344CB8AC3E}">
        <p14:creationId xmlns:p14="http://schemas.microsoft.com/office/powerpoint/2010/main" xmlns="" val="2062805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73216"/>
            <a:ext cx="8352928" cy="798984"/>
          </a:xfrm>
        </p:spPr>
        <p:txBody>
          <a:bodyPr>
            <a:normAutofit/>
          </a:bodyPr>
          <a:lstStyle/>
          <a:p>
            <a:r>
              <a:rPr lang="en-GB" sz="4000" dirty="0" smtClean="0"/>
              <a:t>Influential Definition </a:t>
            </a:r>
            <a:r>
              <a:rPr lang="en-GB" sz="4000" dirty="0" smtClean="0">
                <a:sym typeface="Wingdings" panose="05000000000000000000" pitchFamily="2" charset="2"/>
              </a:rPr>
              <a:t></a:t>
            </a:r>
            <a:r>
              <a:rPr lang="en-GB" sz="4000" dirty="0" smtClean="0"/>
              <a:t>mental state</a:t>
            </a:r>
            <a:endParaRPr lang="en-GB" sz="4000" dirty="0"/>
          </a:p>
        </p:txBody>
      </p:sp>
      <p:sp>
        <p:nvSpPr>
          <p:cNvPr id="3" name="Content Placeholder 2"/>
          <p:cNvSpPr>
            <a:spLocks noGrp="1"/>
          </p:cNvSpPr>
          <p:nvPr>
            <p:ph idx="1"/>
          </p:nvPr>
        </p:nvSpPr>
        <p:spPr>
          <a:xfrm>
            <a:off x="762000" y="685800"/>
            <a:ext cx="7543800" cy="4615408"/>
          </a:xfrm>
          <a:ln>
            <a:solidFill>
              <a:schemeClr val="tx1"/>
            </a:solidFill>
          </a:ln>
        </p:spPr>
        <p:txBody>
          <a:bodyPr>
            <a:normAutofit/>
          </a:bodyPr>
          <a:lstStyle/>
          <a:p>
            <a:pPr marL="0" indent="0" algn="ctr">
              <a:buNone/>
            </a:pPr>
            <a:r>
              <a:rPr lang="en-GB" i="1" dirty="0" smtClean="0"/>
              <a:t> </a:t>
            </a:r>
            <a:r>
              <a:rPr lang="en-GB" i="1" dirty="0" smtClean="0">
                <a:latin typeface="Calibri" panose="020F0502020204030204" pitchFamily="34" charset="0"/>
              </a:rPr>
              <a:t>“Trust </a:t>
            </a:r>
            <a:r>
              <a:rPr lang="en-GB" i="1" dirty="0">
                <a:latin typeface="Calibri" panose="020F0502020204030204" pitchFamily="34" charset="0"/>
              </a:rPr>
              <a:t>is a psychological state comprising the intention to accept vulnerability based upon positive expectations of the intentions or behaviour of another</a:t>
            </a:r>
            <a:r>
              <a:rPr lang="en-GB" dirty="0">
                <a:latin typeface="Calibri" panose="020F0502020204030204" pitchFamily="34" charset="0"/>
              </a:rPr>
              <a:t>” </a:t>
            </a:r>
            <a:endParaRPr lang="en-GB" dirty="0" smtClean="0">
              <a:latin typeface="Calibri" panose="020F0502020204030204" pitchFamily="34" charset="0"/>
            </a:endParaRPr>
          </a:p>
          <a:p>
            <a:pPr marL="0" indent="0" algn="ctr">
              <a:buNone/>
            </a:pPr>
            <a:r>
              <a:rPr lang="en-GB" dirty="0">
                <a:latin typeface="Calibri" panose="020F0502020204030204" pitchFamily="34" charset="0"/>
              </a:rPr>
              <a:t> </a:t>
            </a:r>
            <a:r>
              <a:rPr lang="en-GB" dirty="0" smtClean="0">
                <a:latin typeface="Calibri" panose="020F0502020204030204" pitchFamily="34" charset="0"/>
              </a:rPr>
              <a:t>    </a:t>
            </a:r>
            <a:r>
              <a:rPr lang="en-GB" sz="2000" dirty="0" smtClean="0">
                <a:latin typeface="Calibri" panose="020F0502020204030204" pitchFamily="34" charset="0"/>
              </a:rPr>
              <a:t>(</a:t>
            </a:r>
            <a:r>
              <a:rPr lang="en-GB" sz="2000" dirty="0">
                <a:latin typeface="Calibri" panose="020F0502020204030204" pitchFamily="34" charset="0"/>
              </a:rPr>
              <a:t>Rousseau et al., 1998:395).</a:t>
            </a:r>
            <a:r>
              <a:rPr lang="en-GB" dirty="0">
                <a:latin typeface="Calibri" panose="020F0502020204030204" pitchFamily="34" charset="0"/>
              </a:rPr>
              <a:t> </a:t>
            </a:r>
            <a:endParaRPr lang="en-GB" dirty="0" smtClean="0">
              <a:latin typeface="Calibri" panose="020F0502020204030204" pitchFamily="34" charset="0"/>
            </a:endParaRPr>
          </a:p>
          <a:p>
            <a:endParaRPr lang="en-GB" dirty="0"/>
          </a:p>
          <a:p>
            <a:endParaRPr lang="en-GB" dirty="0" smtClean="0"/>
          </a:p>
          <a:p>
            <a:pPr algn="ctr"/>
            <a:endParaRPr lang="en-GB" dirty="0"/>
          </a:p>
          <a:p>
            <a:endParaRPr lang="en-GB" dirty="0" smtClean="0"/>
          </a:p>
          <a:p>
            <a:pPr marL="0" indent="0">
              <a:buNone/>
            </a:pPr>
            <a:endParaRPr lang="en-GB" dirty="0"/>
          </a:p>
          <a:p>
            <a:pPr marL="0" indent="0">
              <a:buNone/>
            </a:pPr>
            <a:endParaRPr lang="en-GB" dirty="0" smtClean="0"/>
          </a:p>
          <a:p>
            <a:endParaRPr lang="en-GB" dirty="0"/>
          </a:p>
        </p:txBody>
      </p:sp>
      <p:pic>
        <p:nvPicPr>
          <p:cNvPr id="6148" name="Picture 4" descr="C:\Users\Kevin\AppData\Local\Microsoft\Windows\Temporary Internet Files\Content.IE5\79H746PE\MC90019632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44" y="2472994"/>
            <a:ext cx="4608512" cy="2252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17067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16797</TotalTime>
  <Words>3294</Words>
  <Application>Microsoft Office PowerPoint</Application>
  <PresentationFormat>Skærmshow (4:3)</PresentationFormat>
  <Paragraphs>387</Paragraphs>
  <Slides>50</Slides>
  <Notes>38</Notes>
  <HiddenSlides>0</HiddenSlides>
  <MMClips>0</MMClips>
  <ScaleCrop>false</ScaleCrop>
  <HeadingPairs>
    <vt:vector size="4" baseType="variant">
      <vt:variant>
        <vt:lpstr>Tema</vt:lpstr>
      </vt:variant>
      <vt:variant>
        <vt:i4>1</vt:i4>
      </vt:variant>
      <vt:variant>
        <vt:lpstr>Diastitler</vt:lpstr>
      </vt:variant>
      <vt:variant>
        <vt:i4>50</vt:i4>
      </vt:variant>
    </vt:vector>
  </HeadingPairs>
  <TitlesOfParts>
    <vt:vector size="51" baseType="lpstr">
      <vt:lpstr>NewsPrint</vt:lpstr>
      <vt:lpstr> Trust &amp; Distrust </vt:lpstr>
      <vt:lpstr>Dias nummer 2</vt:lpstr>
      <vt:lpstr>Limitations … </vt:lpstr>
      <vt:lpstr>Indicative … </vt:lpstr>
      <vt:lpstr>Book closely explores … </vt:lpstr>
      <vt:lpstr> Trust crucial to youth work … </vt:lpstr>
      <vt:lpstr>Trust matters to research …</vt:lpstr>
      <vt:lpstr>Trust &amp; Distrust ? </vt:lpstr>
      <vt:lpstr>Influential Definition mental state</vt:lpstr>
      <vt:lpstr>Questionable Definition …</vt:lpstr>
      <vt:lpstr>Trust &amp; distrust as cultural frames … </vt:lpstr>
      <vt:lpstr>Frames – Framing …</vt:lpstr>
      <vt:lpstr>Implies that culture provides …    </vt:lpstr>
      <vt:lpstr>Definitions …  </vt:lpstr>
      <vt:lpstr>Standpoint … </vt:lpstr>
      <vt:lpstr>Implies a process perspective … e.g. </vt:lpstr>
      <vt:lpstr>Research context</vt:lpstr>
      <vt:lpstr>Common features</vt:lpstr>
      <vt:lpstr>Approach to Data Collection </vt:lpstr>
      <vt:lpstr>Original aim of research</vt:lpstr>
      <vt:lpstr>Perplexing situation</vt:lpstr>
      <vt:lpstr>Focus  Became …</vt:lpstr>
      <vt:lpstr>Mutual Investigation   </vt:lpstr>
      <vt:lpstr>Fieldwork Reflections …</vt:lpstr>
      <vt:lpstr>Backstage revelation …</vt:lpstr>
      <vt:lpstr>Case Study</vt:lpstr>
      <vt:lpstr>Reputation travels</vt:lpstr>
      <vt:lpstr>Distrust Framing </vt:lpstr>
      <vt:lpstr>Distrust Framing </vt:lpstr>
      <vt:lpstr>Not verifiable … </vt:lpstr>
      <vt:lpstr>Examples of Practice …</vt:lpstr>
      <vt:lpstr>One example …</vt:lpstr>
      <vt:lpstr>Another example … </vt:lpstr>
      <vt:lpstr>Contrary to ‘Retsplejeloven’ §115 stk. 2</vt:lpstr>
      <vt:lpstr>Practice reflection …</vt:lpstr>
      <vt:lpstr>Attitude example …   </vt:lpstr>
      <vt:lpstr>Attitude example … </vt:lpstr>
      <vt:lpstr>Approach, Attitude &amp; Actions</vt:lpstr>
      <vt:lpstr>Cultural Tools to frame distrust</vt:lpstr>
      <vt:lpstr>All police are bastards!</vt:lpstr>
      <vt:lpstr>The ‘Fair Cop’ …</vt:lpstr>
      <vt:lpstr>Cultural Tools to frame Trust</vt:lpstr>
      <vt:lpstr>Overall analysis reveals …</vt:lpstr>
      <vt:lpstr>Conclusion</vt:lpstr>
      <vt:lpstr>Recommendations  </vt:lpstr>
      <vt:lpstr>Some recommendations</vt:lpstr>
      <vt:lpstr>Some more … </vt:lpstr>
      <vt:lpstr>Thanks for your time!</vt:lpstr>
      <vt:lpstr>Definition</vt:lpstr>
      <vt:lpstr>Data Analysis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Framing Trust at the Street Level</dc:title>
  <dc:creator>Kevin</dc:creator>
  <cp:lastModifiedBy>dkoras</cp:lastModifiedBy>
  <cp:revision>766</cp:revision>
  <dcterms:created xsi:type="dcterms:W3CDTF">2012-05-22T10:30:39Z</dcterms:created>
  <dcterms:modified xsi:type="dcterms:W3CDTF">2014-10-30T11:02:48Z</dcterms:modified>
</cp:coreProperties>
</file>